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346" r:id="rId6"/>
    <p:sldId id="475" r:id="rId7"/>
    <p:sldId id="478" r:id="rId8"/>
    <p:sldId id="479" r:id="rId9"/>
    <p:sldId id="480" r:id="rId10"/>
    <p:sldId id="481" r:id="rId11"/>
    <p:sldId id="438" r:id="rId12"/>
    <p:sldId id="439" r:id="rId13"/>
    <p:sldId id="440" r:id="rId14"/>
    <p:sldId id="456" r:id="rId15"/>
    <p:sldId id="460" r:id="rId16"/>
    <p:sldId id="461" r:id="rId17"/>
    <p:sldId id="462" r:id="rId18"/>
    <p:sldId id="465" r:id="rId19"/>
    <p:sldId id="466" r:id="rId20"/>
    <p:sldId id="467" r:id="rId21"/>
    <p:sldId id="468" r:id="rId22"/>
    <p:sldId id="464" r:id="rId23"/>
    <p:sldId id="463" r:id="rId24"/>
    <p:sldId id="469" r:id="rId25"/>
    <p:sldId id="470" r:id="rId26"/>
    <p:sldId id="441" r:id="rId27"/>
    <p:sldId id="486" r:id="rId28"/>
    <p:sldId id="443" r:id="rId29"/>
    <p:sldId id="490" r:id="rId30"/>
    <p:sldId id="444" r:id="rId31"/>
    <p:sldId id="491" r:id="rId32"/>
    <p:sldId id="445" r:id="rId33"/>
    <p:sldId id="492" r:id="rId34"/>
    <p:sldId id="446" r:id="rId35"/>
    <p:sldId id="493" r:id="rId36"/>
    <p:sldId id="448" r:id="rId37"/>
    <p:sldId id="494" r:id="rId38"/>
    <p:sldId id="447" r:id="rId39"/>
    <p:sldId id="449" r:id="rId40"/>
    <p:sldId id="495" r:id="rId41"/>
    <p:sldId id="450" r:id="rId42"/>
    <p:sldId id="451" r:id="rId43"/>
    <p:sldId id="452" r:id="rId44"/>
    <p:sldId id="453" r:id="rId45"/>
    <p:sldId id="471" r:id="rId46"/>
    <p:sldId id="455" r:id="rId47"/>
    <p:sldId id="259" r:id="rId4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0000FF"/>
    <a:srgbClr val="00BBEE"/>
    <a:srgbClr val="CCECFF"/>
    <a:srgbClr val="99FF99"/>
    <a:srgbClr val="CCFF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5411" autoAdjust="0"/>
  </p:normalViewPr>
  <p:slideViewPr>
    <p:cSldViewPr snapToGrid="0">
      <p:cViewPr varScale="1">
        <p:scale>
          <a:sx n="84" d="100"/>
          <a:sy n="84" d="100"/>
        </p:scale>
        <p:origin x="1622" y="82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tichoke Worapaisarnskun" userId="S::sittichoke.w@pttdigital.com::4c4be178-dd99-419b-a2e8-2f19c4ae7ea5" providerId="AD" clId="Web-{3B1ED12D-5E96-4BDA-A17A-7EC2D5A716BD}"/>
    <pc:docChg chg="modSld">
      <pc:chgData name="Sittichoke Worapaisarnskun" userId="S::sittichoke.w@pttdigital.com::4c4be178-dd99-419b-a2e8-2f19c4ae7ea5" providerId="AD" clId="Web-{3B1ED12D-5E96-4BDA-A17A-7EC2D5A716BD}" dt="2018-07-24T09:37:29.491" v="19" actId="20577"/>
      <pc:docMkLst>
        <pc:docMk/>
      </pc:docMkLst>
      <pc:sldChg chg="modSp">
        <pc:chgData name="Sittichoke Worapaisarnskun" userId="S::sittichoke.w@pttdigital.com::4c4be178-dd99-419b-a2e8-2f19c4ae7ea5" providerId="AD" clId="Web-{3B1ED12D-5E96-4BDA-A17A-7EC2D5A716BD}" dt="2018-07-24T09:37:29.475" v="18" actId="20577"/>
        <pc:sldMkLst>
          <pc:docMk/>
          <pc:sldMk cId="4163695512" sldId="266"/>
        </pc:sldMkLst>
        <pc:spChg chg="mod">
          <ac:chgData name="Sittichoke Worapaisarnskun" userId="S::sittichoke.w@pttdigital.com::4c4be178-dd99-419b-a2e8-2f19c4ae7ea5" providerId="AD" clId="Web-{3B1ED12D-5E96-4BDA-A17A-7EC2D5A716BD}" dt="2018-07-24T09:37:29.475" v="18" actId="20577"/>
          <ac:spMkLst>
            <pc:docMk/>
            <pc:sldMk cId="4163695512" sldId="266"/>
            <ac:spMk id="6" creationId="{00000000-0000-0000-0000-000000000000}"/>
          </ac:spMkLst>
        </pc:spChg>
      </pc:sldChg>
      <pc:sldChg chg="modSp">
        <pc:chgData name="Sittichoke Worapaisarnskun" userId="S::sittichoke.w@pttdigital.com::4c4be178-dd99-419b-a2e8-2f19c4ae7ea5" providerId="AD" clId="Web-{3B1ED12D-5E96-4BDA-A17A-7EC2D5A716BD}" dt="2018-07-24T09:36:15.175" v="7" actId="20577"/>
        <pc:sldMkLst>
          <pc:docMk/>
          <pc:sldMk cId="2321593313" sldId="267"/>
        </pc:sldMkLst>
        <pc:spChg chg="mod">
          <ac:chgData name="Sittichoke Worapaisarnskun" userId="S::sittichoke.w@pttdigital.com::4c4be178-dd99-419b-a2e8-2f19c4ae7ea5" providerId="AD" clId="Web-{3B1ED12D-5E96-4BDA-A17A-7EC2D5A716BD}" dt="2018-07-24T09:36:15.175" v="7" actId="20577"/>
          <ac:spMkLst>
            <pc:docMk/>
            <pc:sldMk cId="2321593313" sldId="26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22/11/62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84368" y="5027328"/>
            <a:ext cx="1073150" cy="26279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1100" b="1" baseline="0">
                <a:solidFill>
                  <a:schemeClr val="bg1"/>
                </a:solidFill>
                <a:latin typeface="+mj-lt"/>
                <a:cs typeface="Arial"/>
              </a:defRPr>
            </a:lvl1pPr>
            <a:lvl2pPr marL="457200" indent="0">
              <a:buNone/>
              <a:defRPr sz="1200" b="0">
                <a:latin typeface="Arial"/>
                <a:cs typeface="Arial"/>
              </a:defRPr>
            </a:lvl2pPr>
            <a:lvl3pPr marL="914400" indent="0">
              <a:buNone/>
              <a:defRPr sz="1200" b="0">
                <a:latin typeface="Arial"/>
                <a:cs typeface="Arial"/>
              </a:defRPr>
            </a:lvl3pPr>
            <a:lvl4pPr marL="1371600" indent="0">
              <a:buNone/>
              <a:defRPr sz="1200" b="0">
                <a:latin typeface="Arial"/>
                <a:cs typeface="Arial"/>
              </a:defRPr>
            </a:lvl4pPr>
            <a:lvl5pPr marL="1828800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884368" y="5301208"/>
            <a:ext cx="1073150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  <a:latin typeface="+mn-lt"/>
                <a:cs typeface="Arial"/>
              </a:defRPr>
            </a:lvl1pPr>
            <a:lvl2pPr marL="457200" indent="0">
              <a:buNone/>
              <a:defRPr sz="1200" b="0">
                <a:latin typeface="Arial"/>
                <a:cs typeface="Arial"/>
              </a:defRPr>
            </a:lvl2pPr>
            <a:lvl3pPr marL="914400" indent="0">
              <a:buNone/>
              <a:defRPr sz="1200" b="0">
                <a:latin typeface="Arial"/>
                <a:cs typeface="Arial"/>
              </a:defRPr>
            </a:lvl3pPr>
            <a:lvl4pPr marL="1371600" indent="0">
              <a:buNone/>
              <a:defRPr sz="1200" b="0">
                <a:latin typeface="Arial"/>
                <a:cs typeface="Arial"/>
              </a:defRPr>
            </a:lvl4pPr>
            <a:lvl5pPr marL="1828800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604088" y="6597352"/>
            <a:ext cx="38401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>
                <a:solidFill>
                  <a:schemeClr val="bg1"/>
                </a:solidFill>
              </a:rPr>
              <a:t>Copyright© 2018 by PTT Digital  Solutions Company Limited. All rights reserved</a:t>
            </a:r>
            <a:r>
              <a:rPr lang="en-US" sz="7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771800" y="6274767"/>
            <a:ext cx="291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517768" y="2753989"/>
            <a:ext cx="6150576" cy="55267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1571667" cy="9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9"/>
          <a:stretch/>
        </p:blipFill>
        <p:spPr>
          <a:xfrm>
            <a:off x="0" y="1160980"/>
            <a:ext cx="9144000" cy="5697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9"/>
          <a:stretch/>
        </p:blipFill>
        <p:spPr>
          <a:xfrm>
            <a:off x="0" y="0"/>
            <a:ext cx="9144000" cy="448607"/>
          </a:xfrm>
          <a:prstGeom prst="rect">
            <a:avLst/>
          </a:prstGeom>
        </p:spPr>
      </p:pic>
      <p:sp>
        <p:nvSpPr>
          <p:cNvPr id="18" name="Date Placeholder 7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19" name="Footer Placeholder 10"/>
          <p:cNvSpPr>
            <a:spLocks noGrp="1"/>
          </p:cNvSpPr>
          <p:nvPr>
            <p:ph type="ftr" sz="quarter" idx="13"/>
          </p:nvPr>
        </p:nvSpPr>
        <p:spPr>
          <a:xfrm>
            <a:off x="6660232" y="6554708"/>
            <a:ext cx="1131279" cy="258668"/>
          </a:xfrm>
        </p:spPr>
        <p:txBody>
          <a:bodyPr/>
          <a:lstStyle>
            <a:lvl1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604979" y="6554708"/>
            <a:ext cx="425231" cy="258668"/>
          </a:xfrm>
        </p:spPr>
        <p:txBody>
          <a:bodyPr/>
          <a:lstStyle>
            <a:lvl1pPr>
              <a:defRPr sz="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5496" y="6613321"/>
            <a:ext cx="39547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>
                <a:solidFill>
                  <a:schemeClr val="tx1">
                    <a:lumMod val="85000"/>
                    <a:lumOff val="15000"/>
                  </a:schemeClr>
                </a:solidFill>
              </a:rPr>
              <a:t>Copyright©</a:t>
            </a:r>
            <a:r>
              <a:rPr lang="en-US" sz="700" b="1" baseline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700" b="1">
                <a:solidFill>
                  <a:schemeClr val="tx1">
                    <a:lumMod val="85000"/>
                    <a:lumOff val="15000"/>
                  </a:schemeClr>
                </a:solidFill>
              </a:rPr>
              <a:t>2018 by PTT Digital Solutions Company Limited. All rights reserved</a:t>
            </a:r>
            <a:r>
              <a:rPr lang="en-US" sz="6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2288" y="620688"/>
            <a:ext cx="8340725" cy="36004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Header </a:t>
            </a:r>
            <a:endParaRPr lang="th-TH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7739" y="1052736"/>
            <a:ext cx="8340725" cy="532859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7384"/>
            <a:ext cx="793319" cy="4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734" cy="7414301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4485266" y="4669105"/>
            <a:ext cx="43352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Copyright©</a:t>
            </a:r>
            <a:r>
              <a:rPr lang="en-US" sz="800" b="1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2018 by PTT Digital Solutions Company Limited. All rights reserved</a:t>
            </a: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03848" y="2636912"/>
            <a:ext cx="6472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5" name="Picture 3" descr="D:\zjaturapat.k(ห้ามลบ)\Desktop\Left\G4D\G4D_N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82" y="3068960"/>
            <a:ext cx="2695522" cy="15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7" y="3140968"/>
            <a:ext cx="2151998" cy="13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195726" y="3573016"/>
            <a:ext cx="4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002060"/>
                </a:solidFill>
                <a:latin typeface="Keep Calm Med" pitchFamily="2" charset="0"/>
                <a:cs typeface="+mj-cs"/>
              </a:rPr>
              <a:t>By</a:t>
            </a:r>
            <a:endParaRPr lang="th-TH" sz="1600" b="0">
              <a:solidFill>
                <a:srgbClr val="002060"/>
              </a:solidFill>
              <a:latin typeface="Keep Calm Med" pitchFamily="2" charset="0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4" y="869879"/>
            <a:ext cx="1813942" cy="367808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496" y="19038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b="1" i="0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endParaRPr lang="th-TH" sz="3600" b="1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1" y="1475068"/>
            <a:ext cx="2023138" cy="1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8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11/22/2019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153029" y="5027328"/>
            <a:ext cx="1649214" cy="273880"/>
          </a:xfrm>
        </p:spPr>
        <p:txBody>
          <a:bodyPr>
            <a:noAutofit/>
          </a:bodyPr>
          <a:lstStyle/>
          <a:p>
            <a:pPr algn="r"/>
            <a:r>
              <a:rPr lang="en-US" sz="1000" dirty="0"/>
              <a:t>Report to </a:t>
            </a:r>
            <a:r>
              <a:rPr lang="en-US" sz="1000" dirty="0" smtClean="0"/>
              <a:t>&lt;PTT&gt;</a:t>
            </a:r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77459" y="2112881"/>
            <a:ext cx="7155452" cy="1107059"/>
          </a:xfrm>
        </p:spPr>
        <p:txBody>
          <a:bodyPr>
            <a:noAutofit/>
          </a:bodyPr>
          <a:lstStyle/>
          <a:p>
            <a:r>
              <a:rPr lang="en-US" dirty="0"/>
              <a:t>PTT-Pre-registration </a:t>
            </a:r>
            <a:endParaRPr lang="en-US" dirty="0" smtClean="0"/>
          </a:p>
          <a:p>
            <a:r>
              <a:rPr lang="en-US" dirty="0" smtClean="0"/>
              <a:t>Excellence </a:t>
            </a:r>
            <a:r>
              <a:rPr lang="en-US" dirty="0" err="1"/>
              <a:t>Xystem</a:t>
            </a:r>
            <a:r>
              <a:rPr lang="en-US" dirty="0"/>
              <a:t> (P-REX</a:t>
            </a:r>
            <a:r>
              <a:rPr lang="en-US" dirty="0" smtClean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Key User Training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884368" y="5301208"/>
            <a:ext cx="1073150" cy="197442"/>
          </a:xfrm>
        </p:spPr>
        <p:txBody>
          <a:bodyPr/>
          <a:lstStyle/>
          <a:p>
            <a:r>
              <a:rPr lang="en-US" dirty="0" smtClean="0"/>
              <a:t>25.11.2019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90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631047" y="507068"/>
            <a:ext cx="68132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เมื่อล็อกอินสำเร็จจะพบกับเมนูแรกของระบบ โดย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มี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โครงสร้างระบบ ดังนี้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ส่วนของเมนูต่างๆ ที่มีในระบบ	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4.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     ชื่อผู้ใช้งาน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และชื่อหน่วยงาน</a:t>
            </a:r>
            <a:endParaRPr lang="th-TH" sz="1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ตราสัญลักษณ์ ซึ่งเมื่อคลิกแล้ว	     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   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ส่วนของการแก้ข้อมูลส่วนตัว</a:t>
            </a:r>
            <a:b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ระบบลิงค์ไปที่เมนูหน้าบ้าน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      6.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ปุ่ม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Log out</a:t>
            </a:r>
            <a:endParaRPr lang="th-TH" sz="1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indent="-457200">
              <a:buFont typeface="+mj-lt"/>
              <a:buAutoNum type="arabicPeriod"/>
            </a:pP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ของการค้นหาข้อมูลเอกสาร</a:t>
            </a:r>
            <a:endParaRPr lang="en-US" sz="1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indent="-457200">
              <a:buFont typeface="+mj-lt"/>
              <a:buAutoNum type="arabicPeriod"/>
            </a:pPr>
            <a:endParaRPr lang="en-US" sz="1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18" name="กลุ่ม 17"/>
          <p:cNvGrpSpPr/>
          <p:nvPr/>
        </p:nvGrpSpPr>
        <p:grpSpPr>
          <a:xfrm>
            <a:off x="997381" y="2015241"/>
            <a:ext cx="503107" cy="2088130"/>
            <a:chOff x="1999756" y="1031215"/>
            <a:chExt cx="481888" cy="2000064"/>
          </a:xfrm>
        </p:grpSpPr>
        <p:sp>
          <p:nvSpPr>
            <p:cNvPr id="16" name="คำบรรยายภาพแบบลูกศรลง 15"/>
            <p:cNvSpPr/>
            <p:nvPr/>
          </p:nvSpPr>
          <p:spPr>
            <a:xfrm rot="16200000">
              <a:off x="2054924" y="985495"/>
              <a:ext cx="381000" cy="472440"/>
            </a:xfrm>
            <a:prstGeom prst="downArrowCallout">
              <a:avLst>
                <a:gd name="adj1" fmla="val 0"/>
                <a:gd name="adj2" fmla="val 25000"/>
                <a:gd name="adj3" fmla="val 25000"/>
                <a:gd name="adj4" fmla="val 64977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rgbClr val="0000FF"/>
                </a:solidFill>
              </a:endParaRPr>
            </a:p>
          </p:txBody>
        </p:sp>
        <p:sp>
          <p:nvSpPr>
            <p:cNvPr id="17" name="คำบรรยายภาพแบบลูกศรลง 16"/>
            <p:cNvSpPr/>
            <p:nvPr/>
          </p:nvSpPr>
          <p:spPr>
            <a:xfrm rot="16200000">
              <a:off x="2045476" y="2604559"/>
              <a:ext cx="381000" cy="472440"/>
            </a:xfrm>
            <a:prstGeom prst="downArrowCallout">
              <a:avLst>
                <a:gd name="adj1" fmla="val 0"/>
                <a:gd name="adj2" fmla="val 25000"/>
                <a:gd name="adj3" fmla="val 25000"/>
                <a:gd name="adj4" fmla="val 64977"/>
              </a:avLst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94" y="2008519"/>
            <a:ext cx="6424948" cy="4459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16893" y="3735206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1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2963" y="204485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1" name="คำบรรยายภาพแบบลูกศรลง 14"/>
          <p:cNvSpPr/>
          <p:nvPr/>
        </p:nvSpPr>
        <p:spPr>
          <a:xfrm rot="10800000">
            <a:off x="4830996" y="4865558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81445" y="502024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3" name="คำบรรยายภาพแบบลูกศรลง 10"/>
          <p:cNvSpPr/>
          <p:nvPr/>
        </p:nvSpPr>
        <p:spPr>
          <a:xfrm>
            <a:off x="6933032" y="1471736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4" name="คำบรรยายภาพแบบลูกศรลง 13"/>
          <p:cNvSpPr/>
          <p:nvPr/>
        </p:nvSpPr>
        <p:spPr>
          <a:xfrm>
            <a:off x="7506715" y="1471736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5" name="คำบรรยายภาพแบบลูกศรลง 13"/>
          <p:cNvSpPr/>
          <p:nvPr/>
        </p:nvSpPr>
        <p:spPr>
          <a:xfrm rot="5400000">
            <a:off x="8139733" y="1937897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88366" y="201524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6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9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1. Login </a:t>
            </a:r>
            <a:r>
              <a:rPr lang="en-US" sz="2000" dirty="0" smtClean="0"/>
              <a:t>(</a:t>
            </a:r>
            <a:r>
              <a:rPr lang="th-TH" sz="2000" dirty="0" smtClean="0"/>
              <a:t>สำเร็จ</a:t>
            </a:r>
            <a:r>
              <a:rPr lang="th-TH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67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2.1.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(User Info)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54" y="2442757"/>
            <a:ext cx="6336232" cy="3851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กล่องข้อความ 29"/>
          <p:cNvSpPr txBox="1"/>
          <p:nvPr/>
        </p:nvSpPr>
        <p:spPr>
          <a:xfrm>
            <a:off x="2367156" y="506206"/>
            <a:ext cx="5471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แสดงจำนวนบริษัทที่ทำงานให้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ถ้า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User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นั้นเป็นประเภท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Messenger)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ลบ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 โดยคลิก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ก่อน</a:t>
            </a:r>
          </a:p>
          <a:p>
            <a:pPr marL="457200" indent="-457200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ใช้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ในการเลือกแสดงจำนวนข้อมูล และเลือกหน้า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ถัดไ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ป</a:t>
            </a:r>
            <a:endParaRPr lang="en-US" sz="2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คำบรรยายภาพแบบลูกศรลง 34"/>
          <p:cNvSpPr/>
          <p:nvPr/>
        </p:nvSpPr>
        <p:spPr>
          <a:xfrm>
            <a:off x="7457984" y="2233755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7" name="คำบรรยายภาพแบบลูกศรลง 34"/>
          <p:cNvSpPr/>
          <p:nvPr/>
        </p:nvSpPr>
        <p:spPr>
          <a:xfrm>
            <a:off x="1889116" y="2233754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8" name="คำบรรยายภาพแบบลูกศรลง 34"/>
          <p:cNvSpPr/>
          <p:nvPr/>
        </p:nvSpPr>
        <p:spPr>
          <a:xfrm>
            <a:off x="7808486" y="3039321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3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9" name="คำบรรยายภาพแบบลูกศรลง 34"/>
          <p:cNvSpPr/>
          <p:nvPr/>
        </p:nvSpPr>
        <p:spPr>
          <a:xfrm>
            <a:off x="5634935" y="3757755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0" name="คำบรรยายภาพแบบลูกศรลง 34"/>
          <p:cNvSpPr/>
          <p:nvPr/>
        </p:nvSpPr>
        <p:spPr>
          <a:xfrm>
            <a:off x="1889116" y="5414027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1" name="คำบรรยายภาพแบบลูกศรลง 34"/>
          <p:cNvSpPr/>
          <p:nvPr/>
        </p:nvSpPr>
        <p:spPr>
          <a:xfrm>
            <a:off x="6850792" y="5435928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6</a:t>
            </a:r>
            <a:endParaRPr lang="th-TH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2.1.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</a:t>
            </a:r>
            <a:r>
              <a:rPr lang="th-TH" sz="2000" dirty="0" smtClean="0"/>
              <a:t>เพิ่มข้อมูล</a:t>
            </a:r>
            <a:r>
              <a:rPr lang="en-US" sz="2000" dirty="0" smtClean="0"/>
              <a:t>/</a:t>
            </a:r>
            <a:r>
              <a:rPr lang="th-TH" sz="2000" dirty="0" smtClean="0"/>
              <a:t>แก้ไข </a:t>
            </a:r>
            <a:r>
              <a:rPr lang="en-US" sz="2000" dirty="0" smtClean="0"/>
              <a:t>Messenger)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กล่องข้อความ 33"/>
          <p:cNvSpPr txBox="1"/>
          <p:nvPr/>
        </p:nvSpPr>
        <p:spPr>
          <a:xfrm>
            <a:off x="2324783" y="5731706"/>
            <a:ext cx="5401392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***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ถ้าเลือกสถานะเป็น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“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ไม่ใช้งาน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”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ผู้ใช้งานจะไม่สามารถเข้าใช้งานระบบได้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***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ไม่สามารถใช้เลขบัตรประชาชนซ้ำกันได้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84" y="1088554"/>
            <a:ext cx="6194755" cy="4404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1781923" y="635893"/>
            <a:ext cx="3031617" cy="363893"/>
          </a:xfrm>
          <a:prstGeom prst="wedgeRectCallout">
            <a:avLst>
              <a:gd name="adj1" fmla="val 44260"/>
              <a:gd name="adj2" fmla="val 153665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เลือกประเภทผู้ใช้งานเป็น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Messenger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4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310554" y="611471"/>
            <a:ext cx="3481198" cy="423178"/>
          </a:xfrm>
          <a:prstGeom prst="wedgeRectCallout">
            <a:avLst>
              <a:gd name="adj1" fmla="val -38554"/>
              <a:gd name="adj2" fmla="val 26173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 ฟิลด์ที่มี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(*)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คือบังคับกรอก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4234976" y="4128699"/>
            <a:ext cx="1299653" cy="388696"/>
          </a:xfrm>
          <a:prstGeom prst="wedgeRectCallout">
            <a:avLst>
              <a:gd name="adj1" fmla="val -41251"/>
              <a:gd name="adj2" fmla="val 133471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183575" y="5206116"/>
            <a:ext cx="1267095" cy="375707"/>
          </a:xfrm>
          <a:prstGeom prst="wedgeRectCallout">
            <a:avLst>
              <a:gd name="adj1" fmla="val 65518"/>
              <a:gd name="adj2" fmla="val -21062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889077" y="5131238"/>
            <a:ext cx="2280888" cy="415722"/>
          </a:xfrm>
          <a:prstGeom prst="wedgeRectCallout">
            <a:avLst>
              <a:gd name="adj1" fmla="val -60156"/>
              <a:gd name="adj2" fmla="val -48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59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2.1.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</a:t>
            </a:r>
            <a:r>
              <a:rPr lang="th-TH" sz="2000" dirty="0" smtClean="0"/>
              <a:t>เพิ่มข้อมูล</a:t>
            </a:r>
            <a:r>
              <a:rPr lang="en-US" sz="2000" dirty="0" smtClean="0"/>
              <a:t>/</a:t>
            </a:r>
            <a:r>
              <a:rPr lang="th-TH" sz="2000" dirty="0" smtClean="0"/>
              <a:t>แก้ไข </a:t>
            </a:r>
            <a:r>
              <a:rPr lang="en-US" sz="2000" dirty="0" smtClean="0"/>
              <a:t>Employee)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86" y="1491696"/>
            <a:ext cx="6732385" cy="4082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1569651" y="1034858"/>
            <a:ext cx="2916085" cy="363893"/>
          </a:xfrm>
          <a:prstGeom prst="wedgeRectCallout">
            <a:avLst>
              <a:gd name="adj1" fmla="val 42214"/>
              <a:gd name="adj2" fmla="val 1631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เลือกประเภทผู้ใช้งานเป็น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Employee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025478" y="969929"/>
            <a:ext cx="3481198" cy="423178"/>
          </a:xfrm>
          <a:prstGeom prst="wedgeRectCallout">
            <a:avLst>
              <a:gd name="adj1" fmla="val 2581"/>
              <a:gd name="adj2" fmla="val 26989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 ฟิลด์ที่มี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(*)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คือบังคับกรอก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693305" y="4078674"/>
            <a:ext cx="1673654" cy="388696"/>
          </a:xfrm>
          <a:prstGeom prst="wedgeRectCallout">
            <a:avLst>
              <a:gd name="adj1" fmla="val -54377"/>
              <a:gd name="adj2" fmla="val 111278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เลือกกลุ่มผู้ดูแลระบบ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070389" y="5278893"/>
            <a:ext cx="1299653" cy="388696"/>
          </a:xfrm>
          <a:prstGeom prst="wedgeRectCallout">
            <a:avLst>
              <a:gd name="adj1" fmla="val 55656"/>
              <a:gd name="adj2" fmla="val -110654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04227" y="5655068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76987" y="5665284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58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2.1.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</a:t>
            </a:r>
            <a:r>
              <a:rPr lang="th-TH" sz="2000" dirty="0" smtClean="0"/>
              <a:t>เพิ่มข้อมูล</a:t>
            </a:r>
            <a:r>
              <a:rPr lang="en-US" sz="2000" dirty="0" smtClean="0"/>
              <a:t>/</a:t>
            </a:r>
            <a:r>
              <a:rPr lang="th-TH" sz="2000" dirty="0" smtClean="0"/>
              <a:t>แก้ไข</a:t>
            </a:r>
            <a:r>
              <a:rPr lang="en-US" sz="2000" dirty="0" smtClean="0"/>
              <a:t> Contract)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42" y="1176507"/>
            <a:ext cx="6316476" cy="4551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096219" y="633683"/>
            <a:ext cx="2790209" cy="363893"/>
          </a:xfrm>
          <a:prstGeom prst="wedgeRectCallout">
            <a:avLst>
              <a:gd name="adj1" fmla="val 41286"/>
              <a:gd name="adj2" fmla="val 17262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เลือกประเภทผู้ใช้งานเป็น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223885" y="633683"/>
            <a:ext cx="3481198" cy="423178"/>
          </a:xfrm>
          <a:prstGeom prst="wedgeRectCallout">
            <a:avLst>
              <a:gd name="adj1" fmla="val 2581"/>
              <a:gd name="adj2" fmla="val 26989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 ฟิลด์ที่มี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(*)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คือบังคับกรอก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191109" y="5558083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55485" y="5847192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43937" y="5727546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39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2.2.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(Scanning Location Info)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กล่องข้อความ 29"/>
          <p:cNvSpPr txBox="1"/>
          <p:nvPr/>
        </p:nvSpPr>
        <p:spPr>
          <a:xfrm>
            <a:off x="2370946" y="882477"/>
            <a:ext cx="5471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ลบข้อมูล โดยคลิก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ที่อยู่ด้านหน้ารายการก่อน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14" y="2478640"/>
            <a:ext cx="6599492" cy="3093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คำบรรยายภาพแบบลูกศรลง 34"/>
          <p:cNvSpPr/>
          <p:nvPr/>
        </p:nvSpPr>
        <p:spPr>
          <a:xfrm>
            <a:off x="1876497" y="234861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9" name="คำบรรยายภาพแบบลูกศรลง 34"/>
          <p:cNvSpPr/>
          <p:nvPr/>
        </p:nvSpPr>
        <p:spPr>
          <a:xfrm>
            <a:off x="7811609" y="2327744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0" name="คำบรรยายภาพแบบลูกศรลง 34"/>
          <p:cNvSpPr/>
          <p:nvPr/>
        </p:nvSpPr>
        <p:spPr>
          <a:xfrm rot="5400000">
            <a:off x="8335769" y="3380365"/>
            <a:ext cx="308675" cy="540248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90106" y="34658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3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2" name="คำบรรยายภาพแบบลูกศรลง 34"/>
          <p:cNvSpPr/>
          <p:nvPr/>
        </p:nvSpPr>
        <p:spPr>
          <a:xfrm rot="10800000">
            <a:off x="1876497" y="5507070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11345" y="57026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088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2.2.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</a:t>
            </a:r>
            <a:r>
              <a:rPr lang="th-TH" sz="2000" dirty="0" smtClean="0"/>
              <a:t>เพิ่มข้อมูล</a:t>
            </a:r>
            <a:r>
              <a:rPr lang="en-US" sz="2000" dirty="0" smtClean="0"/>
              <a:t>/</a:t>
            </a:r>
            <a:r>
              <a:rPr lang="th-TH" sz="2000" dirty="0" smtClean="0"/>
              <a:t>แก้ไข</a:t>
            </a:r>
            <a:r>
              <a:rPr lang="en-US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98" y="2655647"/>
            <a:ext cx="6990019" cy="1398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898119" y="2035834"/>
            <a:ext cx="1508776" cy="465395"/>
          </a:xfrm>
          <a:prstGeom prst="wedgeRectCallout">
            <a:avLst>
              <a:gd name="adj1" fmla="val 40479"/>
              <a:gd name="adj2" fmla="val 14719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ระบุชื่อสถานที่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773347" y="4130211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281960" y="4206770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406770" y="3741515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728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2.3.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(Physical Barcode Mapping)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14" y="776169"/>
            <a:ext cx="6175342" cy="5457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372927" y="871059"/>
            <a:ext cx="2311880" cy="362317"/>
          </a:xfrm>
          <a:prstGeom prst="wedgeRectCallout">
            <a:avLst>
              <a:gd name="adj1" fmla="val -7973"/>
              <a:gd name="adj2" fmla="val 147196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ระบุข้อมูลและคลิกปุ่ม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Add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015067" y="3059857"/>
            <a:ext cx="1267095" cy="375707"/>
          </a:xfrm>
          <a:prstGeom prst="wedgeRectCallout">
            <a:avLst>
              <a:gd name="adj1" fmla="val 49859"/>
              <a:gd name="adj2" fmla="val -80759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438080" y="2630532"/>
            <a:ext cx="2280888" cy="415722"/>
          </a:xfrm>
          <a:prstGeom prst="wedgeRectCallout">
            <a:avLst>
              <a:gd name="adj1" fmla="val -58643"/>
              <a:gd name="adj2" fmla="val 345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7823312" y="1949763"/>
            <a:ext cx="885902" cy="978858"/>
          </a:xfrm>
          <a:prstGeom prst="wedgeRectCallout">
            <a:avLst>
              <a:gd name="adj1" fmla="val -70328"/>
              <a:gd name="adj2" fmla="val -206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คลิกปุ่มลบ เพื่อยกเลิกการเพิ่ม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4839417" y="4137280"/>
            <a:ext cx="2514365" cy="415722"/>
          </a:xfrm>
          <a:prstGeom prst="wedgeRectCallout">
            <a:avLst>
              <a:gd name="adj1" fmla="val 50280"/>
              <a:gd name="adj2" fmla="val -96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 กรณีต้องการแก้ไขการ </a:t>
            </a:r>
            <a:r>
              <a:rPr lang="en-US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Map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7791511" y="3721558"/>
            <a:ext cx="1193650" cy="415722"/>
          </a:xfrm>
          <a:prstGeom prst="wedgeRectCallout">
            <a:avLst>
              <a:gd name="adj1" fmla="val -43670"/>
              <a:gd name="adj2" fmla="val -1148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8650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2.4.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(Generate QR Code)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99" y="1857210"/>
            <a:ext cx="6970300" cy="3701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498141" y="1601816"/>
            <a:ext cx="2195293" cy="362317"/>
          </a:xfrm>
          <a:prstGeom prst="wedgeRectCallout">
            <a:avLst>
              <a:gd name="adj1" fmla="val -10958"/>
              <a:gd name="adj2" fmla="val 109102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 </a:t>
            </a:r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Scanning Location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820838" y="2675516"/>
            <a:ext cx="1774949" cy="335103"/>
          </a:xfrm>
          <a:prstGeom prst="wedgeRectCallout">
            <a:avLst>
              <a:gd name="adj1" fmla="val 64157"/>
              <a:gd name="adj2" fmla="val -34282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Save &amp; Print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111294" y="5442116"/>
            <a:ext cx="2582140" cy="372191"/>
          </a:xfrm>
          <a:prstGeom prst="wedgeRectCallout">
            <a:avLst>
              <a:gd name="adj1" fmla="val 26643"/>
              <a:gd name="adj2" fmla="val -96321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ระบบแสดงประวัติการ 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Save &amp; Print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4209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2.5.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(Company Info)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กล่องข้อความ 29"/>
          <p:cNvSpPr txBox="1"/>
          <p:nvPr/>
        </p:nvSpPr>
        <p:spPr>
          <a:xfrm>
            <a:off x="2625949" y="506205"/>
            <a:ext cx="5471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ลบ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 โดยคลิก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ก่อน</a:t>
            </a:r>
          </a:p>
          <a:p>
            <a:pPr marL="457200" indent="-457200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ใช้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ในการเลือกแสดงจำนวนข้อมูล และเลือกหน้า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ถัดไ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ป</a:t>
            </a:r>
            <a:endParaRPr lang="en-US" sz="2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0" y="2137656"/>
            <a:ext cx="6826863" cy="4240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คำบรรยายภาพแบบลูกศรลง 34"/>
          <p:cNvSpPr/>
          <p:nvPr/>
        </p:nvSpPr>
        <p:spPr>
          <a:xfrm>
            <a:off x="7979465" y="196096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4" name="คำบรรยายภาพแบบลูกศรลง 34"/>
          <p:cNvSpPr/>
          <p:nvPr/>
        </p:nvSpPr>
        <p:spPr>
          <a:xfrm>
            <a:off x="1926339" y="196096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5" name="คำบรรยายภาพแบบลูกศรลง 34"/>
          <p:cNvSpPr/>
          <p:nvPr/>
        </p:nvSpPr>
        <p:spPr>
          <a:xfrm rot="5400000">
            <a:off x="8548821" y="3095116"/>
            <a:ext cx="308675" cy="540248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03158" y="3210902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7" name="คำบรรยายภาพแบบลูกศรลง 34"/>
          <p:cNvSpPr/>
          <p:nvPr/>
        </p:nvSpPr>
        <p:spPr>
          <a:xfrm>
            <a:off x="1738487" y="5488301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8" name="คำบรรยายภาพแบบลูกศรลง 34"/>
          <p:cNvSpPr/>
          <p:nvPr/>
        </p:nvSpPr>
        <p:spPr>
          <a:xfrm>
            <a:off x="7598465" y="5488302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1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69888"/>
            <a:ext cx="8340725" cy="36004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49720" y="1408176"/>
            <a:ext cx="5182984" cy="461772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P-REX Authorization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dirty="0"/>
              <a:t>หน้าจอการใช้งานระบบ </a:t>
            </a:r>
            <a:r>
              <a:rPr lang="en-US" dirty="0"/>
              <a:t>P-REX</a:t>
            </a:r>
            <a:endParaRPr lang="en-US" dirty="0" smtClean="0"/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0253F"/>
                </a:solidFill>
              </a:rPr>
              <a:t>Login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ผู้ดูแลระบบ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ลงทะเบียนเอกสารทั่วไป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รับเข้าเอกสาร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ส่งออกเอกสาร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ส่งออกเอกสารบันทึกร่าง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0253F"/>
                </a:solidFill>
              </a:rPr>
              <a:t>FI DOCUMENT MATCHING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ค้นหาเอกสาร (เฉพาะพนักงาน และ </a:t>
            </a:r>
            <a:r>
              <a:rPr lang="en-US" sz="1400" dirty="0">
                <a:solidFill>
                  <a:srgbClr val="10253F"/>
                </a:solidFill>
              </a:rPr>
              <a:t>Contract)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10253F"/>
                </a:solidFill>
              </a:rPr>
              <a:t>PRINT PHYSICAL BARCODE</a:t>
            </a:r>
          </a:p>
          <a:p>
            <a:pPr marL="895350" lvl="1" indent="-2651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400" dirty="0">
                <a:solidFill>
                  <a:srgbClr val="10253F"/>
                </a:solidFill>
              </a:rPr>
              <a:t>รายงาน</a:t>
            </a:r>
            <a:endParaRPr lang="en-US" sz="1400" dirty="0" smtClean="0">
              <a:solidFill>
                <a:srgbClr val="10253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Q&amp;A </a:t>
            </a:r>
            <a:r>
              <a:rPr lang="en-US" dirty="0" smtClean="0"/>
              <a:t>- </a:t>
            </a:r>
            <a:r>
              <a:rPr lang="th-TH" dirty="0" smtClean="0"/>
              <a:t>ทดลองใช้ระบบ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54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2.5.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ผู้ดูแล</a:t>
            </a:r>
            <a:r>
              <a:rPr lang="th-TH" sz="2000" dirty="0" smtClean="0"/>
              <a:t>ระบบ</a:t>
            </a:r>
            <a:r>
              <a:rPr lang="en-US" sz="2000" dirty="0" smtClean="0"/>
              <a:t> (</a:t>
            </a:r>
            <a:r>
              <a:rPr lang="th-TH" sz="2000" dirty="0" smtClean="0"/>
              <a:t>เพิ่มข้อมูล</a:t>
            </a:r>
            <a:r>
              <a:rPr lang="en-US" sz="2000" dirty="0" smtClean="0"/>
              <a:t>/</a:t>
            </a:r>
            <a:r>
              <a:rPr lang="th-TH" sz="2000" dirty="0" smtClean="0"/>
              <a:t>แก้ไข</a:t>
            </a:r>
            <a:r>
              <a:rPr lang="en-US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95" y="2342689"/>
            <a:ext cx="7071449" cy="2212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277017" y="1845742"/>
            <a:ext cx="1924047" cy="363893"/>
          </a:xfrm>
          <a:prstGeom prst="wedgeRectCallout">
            <a:avLst>
              <a:gd name="adj1" fmla="val 41622"/>
              <a:gd name="adj2" fmla="val 175000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277017" y="4299105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72284" y="4687801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87069" y="4687801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50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2.6.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ผู้ดูแลระบบ</a:t>
            </a:r>
            <a:r>
              <a:rPr lang="en-US" sz="2000" dirty="0" smtClean="0"/>
              <a:t> (Holiday Management)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487" y="2852496"/>
            <a:ext cx="7191479" cy="224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กล่องข้อความ 29"/>
          <p:cNvSpPr txBox="1"/>
          <p:nvPr/>
        </p:nvSpPr>
        <p:spPr>
          <a:xfrm>
            <a:off x="2436312" y="1186758"/>
            <a:ext cx="5471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ส่วนค้นหาข้อมูล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ปุ่มเพิ่มข้อมูล     </a:t>
            </a:r>
          </a:p>
          <a:p>
            <a:pPr marL="457200" indent="-457200">
              <a:buFontTx/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ปุ่มแก้ไขข้อมูล     	</a:t>
            </a:r>
          </a:p>
          <a:p>
            <a:pPr marL="457200" indent="-457200">
              <a:buFontTx/>
              <a:buAutoNum type="arabicPeriod"/>
            </a:pP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ลบข้อมูล โดยคลิก </a:t>
            </a:r>
            <a:r>
              <a:rPr lang="en-US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Check Box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 ที่อยู่ด้านหน้ารายการก่อน</a:t>
            </a:r>
          </a:p>
        </p:txBody>
      </p:sp>
      <p:sp>
        <p:nvSpPr>
          <p:cNvPr id="14" name="คำบรรยายภาพแบบลูกศรลง 34"/>
          <p:cNvSpPr/>
          <p:nvPr/>
        </p:nvSpPr>
        <p:spPr>
          <a:xfrm>
            <a:off x="1841991" y="2721566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2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8" name="คำบรรยายภาพแบบลูกศรลง 34"/>
          <p:cNvSpPr/>
          <p:nvPr/>
        </p:nvSpPr>
        <p:spPr>
          <a:xfrm>
            <a:off x="8169965" y="2715785"/>
            <a:ext cx="381000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1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19" name="คำบรรยายภาพแบบลูกศรลง 34"/>
          <p:cNvSpPr/>
          <p:nvPr/>
        </p:nvSpPr>
        <p:spPr>
          <a:xfrm rot="10800000">
            <a:off x="1708029" y="5032615"/>
            <a:ext cx="324461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1" name="คำบรรยายภาพแบบลูกศรลง 34"/>
          <p:cNvSpPr/>
          <p:nvPr/>
        </p:nvSpPr>
        <p:spPr>
          <a:xfrm rot="10800000">
            <a:off x="8339868" y="4129623"/>
            <a:ext cx="324461" cy="525791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51222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029" y="524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39868" y="43502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3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5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2.6.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ผู้ดูแลระบบ</a:t>
            </a:r>
            <a:r>
              <a:rPr lang="en-US" sz="2000" dirty="0" smtClean="0"/>
              <a:t> (</a:t>
            </a:r>
            <a:r>
              <a:rPr lang="th-TH" sz="2000" dirty="0" smtClean="0"/>
              <a:t>เพิ่มข้อมูล</a:t>
            </a:r>
            <a:r>
              <a:rPr lang="en-US" sz="2000" dirty="0" smtClean="0"/>
              <a:t>/</a:t>
            </a:r>
            <a:r>
              <a:rPr lang="th-TH" sz="2000" dirty="0" smtClean="0"/>
              <a:t>แก้ไข</a:t>
            </a:r>
            <a:r>
              <a:rPr lang="en-US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85" y="594917"/>
            <a:ext cx="1017404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45" y="2435721"/>
            <a:ext cx="7103640" cy="1748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337402" y="1940632"/>
            <a:ext cx="1924047" cy="363893"/>
          </a:xfrm>
          <a:prstGeom prst="wedgeRectCallout">
            <a:avLst>
              <a:gd name="adj1" fmla="val 41622"/>
              <a:gd name="adj2" fmla="val 175000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20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</a:t>
            </a:r>
            <a:endParaRPr lang="en-US" sz="20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5195365" y="4315506"/>
            <a:ext cx="2280888" cy="415722"/>
          </a:xfrm>
          <a:prstGeom prst="wedgeRectCallout">
            <a:avLst>
              <a:gd name="adj1" fmla="val -37086"/>
              <a:gd name="adj2" fmla="val -878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8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2277017" y="3926810"/>
            <a:ext cx="1147577" cy="388696"/>
          </a:xfrm>
          <a:prstGeom prst="wedgeRectCallout">
            <a:avLst>
              <a:gd name="adj1" fmla="val 57911"/>
              <a:gd name="adj2" fmla="val -112873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เลือกสถานะ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" name="Speech Bubble: Rectangle 6">
            <a:extLst>
              <a:ext uri="{FF2B5EF4-FFF2-40B4-BE49-F238E27FC236}">
                <a16:creationId xmlns:a16="http://schemas.microsoft.com/office/drawing/2014/main" id="{C548FB5C-29B7-47AE-8D8A-18485400E684}"/>
              </a:ext>
            </a:extLst>
          </p:cNvPr>
          <p:cNvSpPr/>
          <p:nvPr/>
        </p:nvSpPr>
        <p:spPr>
          <a:xfrm>
            <a:off x="3627901" y="4295647"/>
            <a:ext cx="1267095" cy="375707"/>
          </a:xfrm>
          <a:prstGeom prst="wedgeRectCallout">
            <a:avLst>
              <a:gd name="adj1" fmla="val 38967"/>
              <a:gd name="adj2" fmla="val -87647"/>
            </a:avLst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en-US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800" dirty="0" smtClean="0">
                <a:solidFill>
                  <a:srgbClr val="0000F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บันทึก</a:t>
            </a:r>
            <a:endParaRPr lang="en-US" sz="1800" dirty="0">
              <a:solidFill>
                <a:srgbClr val="0000F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64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3</a:t>
            </a:r>
            <a:r>
              <a:rPr lang="en-US" sz="2000" dirty="0" smtClean="0"/>
              <a:t>. </a:t>
            </a:r>
            <a:r>
              <a:rPr lang="th-TH" sz="2000" dirty="0"/>
              <a:t>เมนู : </a:t>
            </a:r>
            <a:r>
              <a:rPr lang="th-TH" sz="2000" dirty="0" smtClean="0"/>
              <a:t>ลงทะเบียนเอกสารทั่วไป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3" y="595219"/>
            <a:ext cx="1014032" cy="57934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47" y="1813526"/>
            <a:ext cx="7056732" cy="3314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534399" y="1034588"/>
            <a:ext cx="1478828" cy="610457"/>
          </a:xfrm>
          <a:prstGeom prst="wedgeRoundRectCallout">
            <a:avLst>
              <a:gd name="adj1" fmla="val 22960"/>
              <a:gd name="adj2" fmla="val 13955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295955" y="1034588"/>
            <a:ext cx="1656271" cy="610457"/>
          </a:xfrm>
          <a:prstGeom prst="wedgeRoundRectCallout">
            <a:avLst>
              <a:gd name="adj1" fmla="val -19280"/>
              <a:gd name="adj2" fmla="val 24412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ระบุข้อมูลให้ครบถ้วน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430881" y="3838755"/>
            <a:ext cx="1478828" cy="457201"/>
          </a:xfrm>
          <a:prstGeom prst="wedgeRoundRectCallout">
            <a:avLst>
              <a:gd name="adj1" fmla="val 73961"/>
              <a:gd name="adj2" fmla="val 2128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คลิกปุ่มลงทะเบียน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877218" y="5398360"/>
            <a:ext cx="1804689" cy="610457"/>
          </a:xfrm>
          <a:prstGeom prst="wedgeRoundRectCallout">
            <a:avLst>
              <a:gd name="adj1" fmla="val -26752"/>
              <a:gd name="adj2" fmla="val -10350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ระบบแสดงเอกสารที่ลงทะเบียนในตาราง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277319" y="5093131"/>
            <a:ext cx="1514192" cy="610457"/>
          </a:xfrm>
          <a:prstGeom prst="wedgeRoundRectCallout">
            <a:avLst>
              <a:gd name="adj1" fmla="val 49590"/>
              <a:gd name="adj2" fmla="val -95025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คลิกปุ่มนี้กรณีต้องการแก้ไขเอกสารฉบับนั้นๆ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43943" y="5790503"/>
            <a:ext cx="1514192" cy="598176"/>
          </a:xfrm>
          <a:prstGeom prst="wedgeRoundRectCallout">
            <a:avLst>
              <a:gd name="adj1" fmla="val 25092"/>
              <a:gd name="adj2" fmla="val -19253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คลิกปุ่มนี้กรณีต้องการลบเอกสารฉบับนั้นๆ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443406" y="810205"/>
            <a:ext cx="2161573" cy="682662"/>
          </a:xfrm>
          <a:prstGeom prst="wedgeRoundRectCallout">
            <a:avLst>
              <a:gd name="adj1" fmla="val 29649"/>
              <a:gd name="adj2" fmla="val 8868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คลิกปุ่มนี้กรณีต้องการลงทะเบียนเอกสารฉบับที่ถูกส่งกลับมา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252203" y="5296994"/>
            <a:ext cx="1700023" cy="682662"/>
          </a:xfrm>
          <a:prstGeom prst="wedgeRoundRectCallout">
            <a:avLst>
              <a:gd name="adj1" fmla="val 22545"/>
              <a:gd name="adj2" fmla="val -193109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942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b="5600"/>
          <a:stretch/>
        </p:blipFill>
        <p:spPr>
          <a:xfrm>
            <a:off x="5001729" y="850392"/>
            <a:ext cx="2846528" cy="537699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3</a:t>
            </a:r>
            <a:r>
              <a:rPr lang="en-US" sz="2000" dirty="0" smtClean="0"/>
              <a:t>. </a:t>
            </a:r>
            <a:r>
              <a:rPr lang="th-TH" sz="2000" dirty="0"/>
              <a:t>เมนู : </a:t>
            </a:r>
            <a:r>
              <a:rPr lang="th-TH" sz="2000" dirty="0" smtClean="0"/>
              <a:t>ลงทะเบียนเอกสาร</a:t>
            </a:r>
            <a:r>
              <a:rPr lang="th-TH" sz="2000" dirty="0"/>
              <a:t>ทั่วไป (การแสดงผลบนมือถือ)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b="5154"/>
          <a:stretch/>
        </p:blipFill>
        <p:spPr>
          <a:xfrm>
            <a:off x="1377164" y="850392"/>
            <a:ext cx="2832547" cy="5376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4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รับเข้าเอกสาร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3" y="598310"/>
            <a:ext cx="1009180" cy="56976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42" y="2296421"/>
            <a:ext cx="7064352" cy="2301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888081" y="1831522"/>
            <a:ext cx="1804689" cy="610457"/>
          </a:xfrm>
          <a:prstGeom prst="wedgeRoundRectCallout">
            <a:avLst>
              <a:gd name="adj1" fmla="val 23916"/>
              <a:gd name="adj2" fmla="val 9150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051318" y="4757530"/>
            <a:ext cx="1804689" cy="610457"/>
          </a:xfrm>
          <a:prstGeom prst="wedgeRoundRectCallout">
            <a:avLst>
              <a:gd name="adj1" fmla="val 48294"/>
              <a:gd name="adj2" fmla="val -14024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969005" y="4796979"/>
            <a:ext cx="1804689" cy="531558"/>
          </a:xfrm>
          <a:prstGeom prst="wedgeRoundRectCallout">
            <a:avLst>
              <a:gd name="adj1" fmla="val -5242"/>
              <a:gd name="adj2" fmla="val -1032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คลิกปุ่มบันทึกเพื่อรับเข้า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871349" y="5441392"/>
            <a:ext cx="1700023" cy="682662"/>
          </a:xfrm>
          <a:prstGeom prst="wedgeRoundRectCallout">
            <a:avLst>
              <a:gd name="adj1" fmla="val 7829"/>
              <a:gd name="adj2" fmla="val -18300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220583" y="4278672"/>
            <a:ext cx="1700023" cy="672890"/>
          </a:xfrm>
          <a:prstGeom prst="wedgeRoundRectCallout">
            <a:avLst>
              <a:gd name="adj1" fmla="val 42334"/>
              <a:gd name="adj2" fmla="val -95165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คลิกปุ่มนี้กรณีต้องการซ่อนรายการนั้นๆ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15283" y="5104947"/>
            <a:ext cx="1700023" cy="672890"/>
          </a:xfrm>
          <a:prstGeom prst="wedgeRoundRectCallout">
            <a:avLst>
              <a:gd name="adj1" fmla="val 25589"/>
              <a:gd name="adj2" fmla="val -186187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คลิกปุ่มนี้กรณีต้องการไม่รับเอกสารฉบับนั้นๆ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729984" y="454753"/>
            <a:ext cx="2221992" cy="1134057"/>
          </a:xfrm>
          <a:prstGeom prst="wedgeRoundRectCallout">
            <a:avLst>
              <a:gd name="adj1" fmla="val 14999"/>
              <a:gd name="adj2" fmla="val 109671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คลิกปุ่มนี้กรณีต้องการดึงเอกสารกลับมาแก้ไขข้อมูล</a:t>
            </a:r>
          </a:p>
          <a:p>
            <a:pPr algn="ctr"/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 </a:t>
            </a:r>
            <a:r>
              <a:rPr lang="th-TH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จะทำได้เฉพาะกรณีที่เอกสารยังไม่ถูกรับโดยหน่วยงาน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ปลายทาง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638621" y="1745574"/>
            <a:ext cx="2043221" cy="635964"/>
          </a:xfrm>
          <a:prstGeom prst="wedgeRoundRectCallout">
            <a:avLst>
              <a:gd name="adj1" fmla="val 45211"/>
              <a:gd name="adj2" fmla="val 9983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คลิกปุ่มนี้กรณีต้องการดาวน์โหลดเอกสารที่รอรับทั้งหมด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60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b="5467"/>
          <a:stretch/>
        </p:blipFill>
        <p:spPr>
          <a:xfrm>
            <a:off x="1382814" y="850637"/>
            <a:ext cx="2841714" cy="53759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4. </a:t>
            </a:r>
            <a:r>
              <a:rPr lang="th-TH" sz="2000" dirty="0"/>
              <a:t>เมนู : รับเข้าเอกสาร</a:t>
            </a:r>
            <a:r>
              <a:rPr lang="th-TH" sz="2000" dirty="0" smtClean="0"/>
              <a:t> </a:t>
            </a:r>
            <a:r>
              <a:rPr lang="th-TH" sz="2000" dirty="0"/>
              <a:t>(การแสดงผลบนมือถือ)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5565"/>
          <a:stretch/>
        </p:blipFill>
        <p:spPr>
          <a:xfrm>
            <a:off x="5017103" y="859536"/>
            <a:ext cx="2839157" cy="53678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5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ส่งออกเอกสาร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2" y="598308"/>
            <a:ext cx="1030205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67" y="1515301"/>
            <a:ext cx="7049111" cy="3863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704237" y="1048417"/>
            <a:ext cx="1804689" cy="610457"/>
          </a:xfrm>
          <a:prstGeom prst="wedgeRoundRectCallout">
            <a:avLst>
              <a:gd name="adj1" fmla="val 23916"/>
              <a:gd name="adj2" fmla="val 9150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350283" y="3911610"/>
            <a:ext cx="1804689" cy="610457"/>
          </a:xfrm>
          <a:prstGeom prst="wedgeRoundRectCallout">
            <a:avLst>
              <a:gd name="adj1" fmla="val 19614"/>
              <a:gd name="adj2" fmla="val -15154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062376" y="5548138"/>
            <a:ext cx="1984076" cy="595444"/>
          </a:xfrm>
          <a:prstGeom prst="wedgeRoundRectCallout">
            <a:avLst>
              <a:gd name="adj1" fmla="val -12585"/>
              <a:gd name="adj2" fmla="val -10816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คลิกปุ่มยืนยันการส่งเอกสาร(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Scan QR Code Mobile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117571" y="5563595"/>
            <a:ext cx="1700023" cy="682662"/>
          </a:xfrm>
          <a:prstGeom prst="wedgeRoundRectCallout">
            <a:avLst>
              <a:gd name="adj1" fmla="val 12396"/>
              <a:gd name="adj2" fmla="val -10591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คลิกปุ่มนี้กรณีต้องการยกเลิกการส่งออก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692396" y="864138"/>
            <a:ext cx="2365463" cy="790189"/>
          </a:xfrm>
          <a:prstGeom prst="wedgeRoundRectCallout">
            <a:avLst>
              <a:gd name="adj1" fmla="val 45211"/>
              <a:gd name="adj2" fmla="val 83455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คลิกปุ่มนี้กรณีต้องการดาวน์โหลดเอกสารลงทะเบียน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รับเข้า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241966" y="5522531"/>
            <a:ext cx="1700023" cy="672890"/>
          </a:xfrm>
          <a:prstGeom prst="wedgeRoundRectCallout">
            <a:avLst>
              <a:gd name="adj1" fmla="val 23052"/>
              <a:gd name="adj2" fmla="val -97729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คลิกปุ่มนี้กรณีต้องการบันทึก(ร่าง)ส่งออก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139226" y="5512759"/>
            <a:ext cx="1885571" cy="682662"/>
          </a:xfrm>
          <a:prstGeom prst="wedgeRoundRectCallout">
            <a:avLst>
              <a:gd name="adj1" fmla="val 22544"/>
              <a:gd name="adj2" fmla="val -9833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คลิกปุ่มนี้กรณีต้องการยืนยันการส่งเอกสารแบบ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PC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225871" y="3543948"/>
            <a:ext cx="1700023" cy="672890"/>
          </a:xfrm>
          <a:prstGeom prst="wedgeRoundRectCallout">
            <a:avLst>
              <a:gd name="adj1" fmla="val 16962"/>
              <a:gd name="adj2" fmla="val -100294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คลิกปุ่มนี้กรณีต้องการยกเลิกเอกสารฉบับนั้นๆ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050878" y="4084138"/>
            <a:ext cx="1804689" cy="610457"/>
          </a:xfrm>
          <a:prstGeom prst="wedgeRoundRectCallout">
            <a:avLst>
              <a:gd name="adj1" fmla="val 94182"/>
              <a:gd name="adj2" fmla="val -3708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เลือกรูปแบบการส่งและการนำส่ง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13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466"/>
          <a:stretch/>
        </p:blipFill>
        <p:spPr>
          <a:xfrm>
            <a:off x="5004119" y="847670"/>
            <a:ext cx="2849158" cy="5381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2980" y="847670"/>
            <a:ext cx="2840691" cy="53819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5. </a:t>
            </a:r>
            <a:r>
              <a:rPr lang="th-TH" sz="2000" dirty="0"/>
              <a:t>เมนู : ส่งออกเอกสาร</a:t>
            </a:r>
            <a:r>
              <a:rPr lang="th-TH" sz="2000" dirty="0" smtClean="0"/>
              <a:t> </a:t>
            </a:r>
            <a:r>
              <a:rPr lang="th-TH" sz="2000" dirty="0"/>
              <a:t>(การแสดงผลบนมือถือ)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7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5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ส่งออกเอกสาร (หน่วยงานภายใน </a:t>
            </a:r>
            <a:r>
              <a:rPr lang="en-US" sz="2000" dirty="0" smtClean="0"/>
              <a:t>PTT Group</a:t>
            </a:r>
            <a:r>
              <a:rPr lang="th-TH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2" y="598308"/>
            <a:ext cx="1030205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186" y="1031196"/>
            <a:ext cx="7079593" cy="4671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050598" y="3808379"/>
            <a:ext cx="1702545" cy="381071"/>
          </a:xfrm>
          <a:prstGeom prst="wedgeRoundRectCallout">
            <a:avLst>
              <a:gd name="adj1" fmla="val 89383"/>
              <a:gd name="adj2" fmla="val 268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ระบุข้อมูลที่มี 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ให้ครบ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676156" y="5830962"/>
            <a:ext cx="2639044" cy="465009"/>
          </a:xfrm>
          <a:prstGeom prst="wedgeRoundRectCallout">
            <a:avLst>
              <a:gd name="adj1" fmla="val -12908"/>
              <a:gd name="adj2" fmla="val -11947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คลิกปุ่มบันทึกส่งออกเพื่อส่งออกเอกสาร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41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69888"/>
            <a:ext cx="8340725" cy="360040"/>
          </a:xfrm>
        </p:spPr>
        <p:txBody>
          <a:bodyPr/>
          <a:lstStyle/>
          <a:p>
            <a:r>
              <a:rPr lang="en-US" dirty="0" smtClean="0"/>
              <a:t>Authorization Matrix</a:t>
            </a:r>
            <a:endParaRPr lang="th-TH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93896"/>
              </p:ext>
            </p:extLst>
          </p:nvPr>
        </p:nvGraphicFramePr>
        <p:xfrm>
          <a:off x="128015" y="1397000"/>
          <a:ext cx="8902196" cy="4968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Scanning Center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User Admin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General User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1.</a:t>
                      </a:r>
                      <a:r>
                        <a:rPr lang="en-US" sz="1400" baseline="0" dirty="0" smtClean="0">
                          <a:latin typeface="+mn-lt"/>
                        </a:rPr>
                        <a:t> Login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2. </a:t>
                      </a:r>
                      <a:r>
                        <a:rPr lang="th-TH" sz="1400" dirty="0" smtClean="0">
                          <a:latin typeface="+mn-lt"/>
                        </a:rPr>
                        <a:t>ผู้ดูแลระบบ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2.1. User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2.2. Scanning Location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2.3. Physical Barcode Mapping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2.4. Generate QR Code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55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2.5. Company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37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2.6. Holiday Info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2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ลงทะเบียนเอกสารทั่วไป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4.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รับเข้าเอกสาร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6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5.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40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6.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ส่งออกเอกสารบันทึกร่าง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147755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965960"/>
            <a:ext cx="276860" cy="2768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965960"/>
            <a:ext cx="276860" cy="276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965960"/>
            <a:ext cx="276860" cy="2768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339340"/>
            <a:ext cx="276860" cy="276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339340"/>
            <a:ext cx="276860" cy="276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703796"/>
            <a:ext cx="276860" cy="2768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703796"/>
            <a:ext cx="276860" cy="2768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3071080"/>
            <a:ext cx="276860" cy="2768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3444130"/>
            <a:ext cx="276860" cy="2768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3817180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4182296"/>
            <a:ext cx="276860" cy="276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4555016"/>
            <a:ext cx="276860" cy="2768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931664"/>
            <a:ext cx="276860" cy="2768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4931664"/>
            <a:ext cx="276860" cy="2768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4931664"/>
            <a:ext cx="276860" cy="2768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5296036"/>
            <a:ext cx="276860" cy="2768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5296036"/>
            <a:ext cx="276860" cy="2768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5296036"/>
            <a:ext cx="276860" cy="2768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0" y="5669348"/>
            <a:ext cx="276860" cy="2768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5669348"/>
            <a:ext cx="276860" cy="2768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82" y="5669348"/>
            <a:ext cx="276860" cy="2768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19" y="6032534"/>
            <a:ext cx="276860" cy="2768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99" y="6032534"/>
            <a:ext cx="276860" cy="2768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81" y="6032534"/>
            <a:ext cx="276860" cy="2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2980" y="847670"/>
            <a:ext cx="2840691" cy="53819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5. </a:t>
            </a:r>
            <a:r>
              <a:rPr lang="th-TH" sz="2000" dirty="0"/>
              <a:t>เมนู : ส่งออกเอกสาร (หน่วยงานภายใน </a:t>
            </a:r>
            <a:r>
              <a:rPr lang="en-US" sz="2000" dirty="0"/>
              <a:t>PTT Group</a:t>
            </a:r>
            <a:r>
              <a:rPr lang="th-TH" sz="2000" dirty="0"/>
              <a:t>)</a:t>
            </a:r>
            <a:r>
              <a:rPr lang="th-TH" sz="2000" dirty="0" smtClean="0"/>
              <a:t> </a:t>
            </a:r>
            <a:r>
              <a:rPr lang="th-TH" sz="2000" dirty="0"/>
              <a:t>(การแสดงผลบนมือถือ)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466"/>
          <a:stretch/>
        </p:blipFill>
        <p:spPr>
          <a:xfrm>
            <a:off x="5006255" y="847670"/>
            <a:ext cx="2849158" cy="5381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5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ส่งออกเอกสาร (ส่งกลับเอกสาร</a:t>
            </a:r>
            <a:r>
              <a:rPr lang="en-US" sz="2000" dirty="0" smtClean="0"/>
              <a:t>/Reject</a:t>
            </a:r>
            <a:r>
              <a:rPr lang="th-TH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12" y="598308"/>
            <a:ext cx="1030205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03" y="1016086"/>
            <a:ext cx="6232092" cy="4862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586827" y="5938026"/>
            <a:ext cx="2639044" cy="465009"/>
          </a:xfrm>
          <a:prstGeom prst="wedgeRoundRectCallout">
            <a:avLst>
              <a:gd name="adj1" fmla="val -17157"/>
              <a:gd name="adj2" fmla="val -9164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คลิกปุ่มบันทึกส่งออกเพื่อส่งออกเอกสาร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704004" y="3817005"/>
            <a:ext cx="1702545" cy="381071"/>
          </a:xfrm>
          <a:prstGeom prst="wedgeRoundRectCallout">
            <a:avLst>
              <a:gd name="adj1" fmla="val 63036"/>
              <a:gd name="adj2" fmla="val -2073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ระบุข้อมูลที่มี 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ให้ครบ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37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2980" y="847670"/>
            <a:ext cx="2840691" cy="53819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2000" dirty="0"/>
              <a:t>5. เมนู : ส่งออกเอกสาร (ส่งกลับเอกสาร/</a:t>
            </a:r>
            <a:r>
              <a:rPr lang="en-US" sz="2000" dirty="0"/>
              <a:t>Reject)</a:t>
            </a:r>
            <a:r>
              <a:rPr lang="th-TH" sz="2000" dirty="0" smtClean="0"/>
              <a:t> </a:t>
            </a:r>
            <a:r>
              <a:rPr lang="th-TH" sz="2000" dirty="0"/>
              <a:t>(การแสดงผลบนมือถือ)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733"/>
          <a:stretch/>
        </p:blipFill>
        <p:spPr>
          <a:xfrm>
            <a:off x="5033177" y="847670"/>
            <a:ext cx="2857677" cy="5381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6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ส่งออกเอกสารบันทึกร่าง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01" y="2330712"/>
            <a:ext cx="7079593" cy="2232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6" y="598306"/>
            <a:ext cx="1028939" cy="56976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375694" y="4786103"/>
            <a:ext cx="1608893" cy="682662"/>
          </a:xfrm>
          <a:prstGeom prst="wedgeRoundRectCallout">
            <a:avLst>
              <a:gd name="adj1" fmla="val 14426"/>
              <a:gd name="adj2" fmla="val -92018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คลิกปุ่มนี้กรณีต้องการยกเลิกการส่งออก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473349" y="1802945"/>
            <a:ext cx="1804689" cy="610457"/>
          </a:xfrm>
          <a:prstGeom prst="wedgeRoundRectCallout">
            <a:avLst>
              <a:gd name="adj1" fmla="val 23916"/>
              <a:gd name="adj2" fmla="val 9150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889166" y="4133850"/>
            <a:ext cx="1804689" cy="610457"/>
          </a:xfrm>
          <a:prstGeom prst="wedgeRoundRectCallout">
            <a:avLst>
              <a:gd name="adj1" fmla="val 19136"/>
              <a:gd name="adj2" fmla="val -808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293720" y="4873448"/>
            <a:ext cx="1984076" cy="595444"/>
          </a:xfrm>
          <a:prstGeom prst="wedgeRoundRectCallout">
            <a:avLst>
              <a:gd name="adj1" fmla="val -12585"/>
              <a:gd name="adj2" fmla="val -10816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คลิกปุ่มยืนยันการส่งเอกสาร(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Scan QR Code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00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6. </a:t>
            </a:r>
            <a:r>
              <a:rPr lang="th-TH" sz="2000" dirty="0"/>
              <a:t>เมนู : ส่งออกเอกสารบันทึกร่าง</a:t>
            </a:r>
            <a:r>
              <a:rPr lang="th-TH" sz="2000" dirty="0" smtClean="0"/>
              <a:t> </a:t>
            </a:r>
            <a:r>
              <a:rPr lang="th-TH" sz="2000" dirty="0"/>
              <a:t>(การแสดงผลบนมือถือ)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" b="5600"/>
          <a:stretch/>
        </p:blipFill>
        <p:spPr>
          <a:xfrm>
            <a:off x="1394236" y="847670"/>
            <a:ext cx="2849158" cy="5381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200"/>
          <a:stretch/>
        </p:blipFill>
        <p:spPr>
          <a:xfrm>
            <a:off x="5022044" y="863979"/>
            <a:ext cx="2841735" cy="53839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7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</a:t>
            </a:r>
            <a:r>
              <a:rPr lang="en-US" sz="2000" dirty="0"/>
              <a:t>FI DOCUMENT MATCHING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62" y="2239262"/>
            <a:ext cx="7056732" cy="2415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5" y="600421"/>
            <a:ext cx="1033900" cy="5693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918386" y="1647645"/>
            <a:ext cx="1990710" cy="706803"/>
          </a:xfrm>
          <a:prstGeom prst="wedgeRoundRectCallout">
            <a:avLst>
              <a:gd name="adj1" fmla="val 29116"/>
              <a:gd name="adj2" fmla="val 9882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Physical Barcode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และคลิกปุ่ม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Load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669361" y="3535410"/>
            <a:ext cx="1804689" cy="610457"/>
          </a:xfrm>
          <a:prstGeom prst="wedgeRoundRectCallout">
            <a:avLst>
              <a:gd name="adj1" fmla="val 53074"/>
              <a:gd name="adj2" fmla="val -808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ระบุ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 Document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ที่ต้องการผูกและคลิกปุ่ม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add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061714" y="4498693"/>
            <a:ext cx="2116828" cy="747935"/>
          </a:xfrm>
          <a:prstGeom prst="wedgeRoundRectCallout">
            <a:avLst>
              <a:gd name="adj1" fmla="val 38326"/>
              <a:gd name="adj2" fmla="val -8862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ระบบแสดงรายการ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 Document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ที่เพิ่มเข้ามาในตาราง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393130" y="4894999"/>
            <a:ext cx="1812389" cy="703258"/>
          </a:xfrm>
          <a:prstGeom prst="wedgeRoundRectCallout">
            <a:avLst>
              <a:gd name="adj1" fmla="val -24839"/>
              <a:gd name="adj2" fmla="val -8977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คลิกปุ่มบันทึกเมื่อต้องการผูกความสัมพันธ์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304848" y="4313679"/>
            <a:ext cx="1608893" cy="732773"/>
          </a:xfrm>
          <a:prstGeom prst="wedgeRoundRectCallout">
            <a:avLst>
              <a:gd name="adj1" fmla="val -70289"/>
              <a:gd name="adj2" fmla="val -2883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คลิกปุ่มนี้กรณีต้องการยกเลิกการผูก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300203" y="5246628"/>
            <a:ext cx="1608893" cy="732773"/>
          </a:xfrm>
          <a:prstGeom prst="wedgeRoundRectCallout">
            <a:avLst>
              <a:gd name="adj1" fmla="val 19788"/>
              <a:gd name="adj2" fmla="val -19600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คลิกปุ่มนี้กรณีต้องการลบ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Fi Document 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8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ค้นหาเอกสาร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7" y="600421"/>
            <a:ext cx="1042857" cy="5693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12" y="770355"/>
            <a:ext cx="6036016" cy="4925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312001" y="5587051"/>
            <a:ext cx="1990710" cy="444109"/>
          </a:xfrm>
          <a:prstGeom prst="wedgeRoundRectCallout">
            <a:avLst>
              <a:gd name="adj1" fmla="val 25216"/>
              <a:gd name="adj2" fmla="val -12170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ระบุข้อมูลที่ต้องการค้นหา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654870" y="5820051"/>
            <a:ext cx="1520979" cy="473804"/>
          </a:xfrm>
          <a:prstGeom prst="wedgeRoundRectCallout">
            <a:avLst>
              <a:gd name="adj1" fmla="val 25674"/>
              <a:gd name="adj2" fmla="val -9929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528008" y="5863342"/>
            <a:ext cx="2483877" cy="335636"/>
          </a:xfrm>
          <a:prstGeom prst="wedgeRoundRectCallout">
            <a:avLst>
              <a:gd name="adj1" fmla="val -40934"/>
              <a:gd name="adj2" fmla="val -170159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คลิกปุ่มนี้กรณีต้องการล้างข้อมูลในฟิลด์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078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3FEA8AB-03E6-402E-820E-A07C615A084A}" type="datetime1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8. </a:t>
            </a:r>
            <a:r>
              <a:rPr lang="th-TH" sz="2000" dirty="0"/>
              <a:t>เมนู : ค้นหาเอกสาร</a:t>
            </a:r>
            <a:r>
              <a:rPr lang="th-TH" sz="2000" dirty="0" smtClean="0"/>
              <a:t> </a:t>
            </a:r>
            <a:r>
              <a:rPr lang="th-TH" sz="2000" dirty="0"/>
              <a:t>(การแสดงผลบนมือถือ)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 b="5334"/>
          <a:stretch/>
        </p:blipFill>
        <p:spPr>
          <a:xfrm>
            <a:off x="1390388" y="863979"/>
            <a:ext cx="2832083" cy="5365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7" y="358424"/>
            <a:ext cx="6773536" cy="6292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 b="5334"/>
          <a:stretch/>
        </p:blipFill>
        <p:spPr>
          <a:xfrm>
            <a:off x="5009732" y="856815"/>
            <a:ext cx="2844963" cy="538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308" y="356446"/>
            <a:ext cx="6773536" cy="629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9</a:t>
            </a:r>
            <a:r>
              <a:rPr lang="en-US" sz="2000" dirty="0" smtClean="0"/>
              <a:t>. </a:t>
            </a:r>
            <a:r>
              <a:rPr lang="th-TH" sz="2000" dirty="0"/>
              <a:t>เมนู </a:t>
            </a:r>
            <a:r>
              <a:rPr lang="th-TH" sz="2000" dirty="0" smtClean="0"/>
              <a:t>: </a:t>
            </a:r>
            <a:r>
              <a:rPr lang="en-US" sz="2000" dirty="0"/>
              <a:t>PRINT PHYSICAL BARCODE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3" y="600421"/>
            <a:ext cx="1040282" cy="5693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71" y="1128367"/>
            <a:ext cx="5898728" cy="501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738635" y="804643"/>
            <a:ext cx="1990710" cy="444109"/>
          </a:xfrm>
          <a:prstGeom prst="wedgeRoundRectCallout">
            <a:avLst>
              <a:gd name="adj1" fmla="val -48884"/>
              <a:gd name="adj2" fmla="val 15994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เลือกประเภทที่ต้องการ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Print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479581" y="1860519"/>
            <a:ext cx="1610672" cy="473804"/>
          </a:xfrm>
          <a:prstGeom prst="wedgeRoundRectCallout">
            <a:avLst>
              <a:gd name="adj1" fmla="val -73012"/>
              <a:gd name="adj2" fmla="val 2633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Save &amp; Print 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481658" y="1495689"/>
            <a:ext cx="1989127" cy="473804"/>
          </a:xfrm>
          <a:prstGeom prst="wedgeRoundRectCallout">
            <a:avLst>
              <a:gd name="adj1" fmla="val -39806"/>
              <a:gd name="adj2" fmla="val 13375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ระบบแสดงประวัติการ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Print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646265" y="2820653"/>
            <a:ext cx="1178561" cy="854193"/>
          </a:xfrm>
          <a:prstGeom prst="wedgeRoundRectCallout">
            <a:avLst>
              <a:gd name="adj1" fmla="val -52840"/>
              <a:gd name="adj2" fmla="val 8852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Reprint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79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10.1.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รายงาน</a:t>
            </a:r>
            <a:r>
              <a:rPr lang="en-US" sz="2000" dirty="0" smtClean="0"/>
              <a:t> (</a:t>
            </a:r>
            <a:r>
              <a:rPr lang="th-TH" sz="2000" dirty="0" smtClean="0"/>
              <a:t>รายงาน </a:t>
            </a:r>
            <a:r>
              <a:rPr lang="en-US" sz="2000" dirty="0"/>
              <a:t>Tracking </a:t>
            </a:r>
            <a:r>
              <a:rPr lang="th-TH" sz="2000" dirty="0"/>
              <a:t>เอกสารแยกตามส่วนงาน</a:t>
            </a:r>
            <a:r>
              <a:rPr lang="en-US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190" y="814761"/>
            <a:ext cx="6059282" cy="5259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614269" y="594917"/>
            <a:ext cx="1934151" cy="444109"/>
          </a:xfrm>
          <a:prstGeom prst="wedgeRoundRectCallout">
            <a:avLst>
              <a:gd name="adj1" fmla="val -48884"/>
              <a:gd name="adj2" fmla="val 15994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615199" y="2313112"/>
            <a:ext cx="1216922" cy="404209"/>
          </a:xfrm>
          <a:prstGeom prst="wedgeRoundRectCallout">
            <a:avLst>
              <a:gd name="adj1" fmla="val -66553"/>
              <a:gd name="adj2" fmla="val -2916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505861" y="2313112"/>
            <a:ext cx="1989127" cy="473804"/>
          </a:xfrm>
          <a:prstGeom prst="wedgeRoundRectCallout">
            <a:avLst>
              <a:gd name="adj1" fmla="val 25679"/>
              <a:gd name="adj2" fmla="val 11736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ระบบแสดงข้อมูลตามที่ค้นหา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280694" y="1963565"/>
            <a:ext cx="1497759" cy="699094"/>
          </a:xfrm>
          <a:prstGeom prst="wedgeRoundRectCallout">
            <a:avLst>
              <a:gd name="adj1" fmla="val -31029"/>
              <a:gd name="adj2" fmla="val 81117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Export Excel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42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69888"/>
            <a:ext cx="8340725" cy="360040"/>
          </a:xfrm>
        </p:spPr>
        <p:txBody>
          <a:bodyPr/>
          <a:lstStyle/>
          <a:p>
            <a:r>
              <a:rPr lang="en-US" dirty="0" smtClean="0"/>
              <a:t>Authorization Matrix</a:t>
            </a:r>
            <a:endParaRPr lang="th-TH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060585"/>
              </p:ext>
            </p:extLst>
          </p:nvPr>
        </p:nvGraphicFramePr>
        <p:xfrm>
          <a:off x="128015" y="1397000"/>
          <a:ext cx="8902196" cy="3855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Scanning Center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User Admin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General User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7.</a:t>
                      </a:r>
                      <a:r>
                        <a:rPr lang="en-US" sz="1400" baseline="0" dirty="0" smtClean="0">
                          <a:latin typeface="+mn-lt"/>
                        </a:rPr>
                        <a:t> FI DOCUMENT MATCHING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8.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ค้นหาเอกสาร</a:t>
                      </a:r>
                      <a:r>
                        <a:rPr lang="en-US" sz="1400" baseline="0" dirty="0" smtClean="0">
                          <a:latin typeface="+mn-lt"/>
                        </a:rPr>
                        <a:t> (</a:t>
                      </a:r>
                      <a:r>
                        <a:rPr lang="th-TH" sz="1400" baseline="0" dirty="0" smtClean="0">
                          <a:latin typeface="+mn-lt"/>
                        </a:rPr>
                        <a:t>เฉพาะพนักงาน และ </a:t>
                      </a:r>
                      <a:r>
                        <a:rPr lang="en-US" sz="1400" baseline="0" dirty="0" smtClean="0">
                          <a:latin typeface="+mn-lt"/>
                        </a:rPr>
                        <a:t>Contract)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9. PRINT PHYSICAL BARCODE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10. </a:t>
                      </a:r>
                      <a:r>
                        <a:rPr lang="th-TH" sz="1400" dirty="0" smtClean="0">
                          <a:latin typeface="+mn-lt"/>
                        </a:rPr>
                        <a:t>รายงาน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dirty="0" smtClean="0">
                          <a:latin typeface="+mn-lt"/>
                        </a:rPr>
                        <a:t>   </a:t>
                      </a:r>
                      <a:r>
                        <a:rPr lang="en-US" sz="1400" dirty="0" smtClean="0">
                          <a:latin typeface="+mn-lt"/>
                        </a:rPr>
                        <a:t>10.1</a:t>
                      </a:r>
                      <a:r>
                        <a:rPr lang="en-US" sz="1400" baseline="0" dirty="0" smtClean="0">
                          <a:latin typeface="+mn-lt"/>
                        </a:rPr>
                        <a:t>. </a:t>
                      </a:r>
                      <a:r>
                        <a:rPr lang="th-TH" sz="1400" baseline="0" dirty="0" smtClean="0">
                          <a:latin typeface="+mn-lt"/>
                        </a:rPr>
                        <a:t>รายงาน (รายงาน </a:t>
                      </a:r>
                      <a:r>
                        <a:rPr lang="en-US" sz="1400" baseline="0" dirty="0" smtClean="0">
                          <a:latin typeface="+mn-lt"/>
                        </a:rPr>
                        <a:t>Tracking </a:t>
                      </a:r>
                      <a:r>
                        <a:rPr lang="th-TH" sz="1400" baseline="0" dirty="0" smtClean="0">
                          <a:latin typeface="+mn-lt"/>
                        </a:rPr>
                        <a:t>เอกสารแยกตามส่วนงาน)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21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400" dirty="0" smtClean="0">
                          <a:latin typeface="+mn-lt"/>
                        </a:rPr>
                        <a:t>   </a:t>
                      </a:r>
                      <a:r>
                        <a:rPr lang="en-US" sz="1400" dirty="0" smtClean="0">
                          <a:latin typeface="+mn-lt"/>
                        </a:rPr>
                        <a:t>10.2.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รายงาน (</a:t>
                      </a:r>
                      <a:r>
                        <a:rPr lang="en-US" sz="1400" baseline="0" dirty="0" smtClean="0">
                          <a:latin typeface="+mn-lt"/>
                        </a:rPr>
                        <a:t>Physical, Invoice and Payment Information)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55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10.3. </a:t>
                      </a:r>
                      <a:r>
                        <a:rPr lang="th-TH" sz="1400" dirty="0" smtClean="0">
                          <a:latin typeface="+mn-lt"/>
                        </a:rPr>
                        <a:t>รายงาน (รายงาน </a:t>
                      </a:r>
                      <a:r>
                        <a:rPr lang="en-US" sz="1400" dirty="0" smtClean="0">
                          <a:latin typeface="+mn-lt"/>
                        </a:rPr>
                        <a:t>SLA </a:t>
                      </a:r>
                      <a:r>
                        <a:rPr lang="th-TH" sz="1400" dirty="0" smtClean="0">
                          <a:latin typeface="+mn-lt"/>
                        </a:rPr>
                        <a:t>รายบุคคล)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37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10.4.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รายงาน (เอกสารส่งออกรายหน่วยงาน)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2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   10.5. </a:t>
                      </a:r>
                      <a:r>
                        <a:rPr lang="th-TH" sz="1400" dirty="0" smtClean="0">
                          <a:latin typeface="+mn-lt"/>
                        </a:rPr>
                        <a:t>รายงาน (ติดตามสถานะ </a:t>
                      </a:r>
                      <a:r>
                        <a:rPr lang="en-US" sz="1400" dirty="0" smtClean="0">
                          <a:latin typeface="+mn-lt"/>
                        </a:rPr>
                        <a:t>Memo)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4946867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1965960"/>
            <a:ext cx="276860" cy="2768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965960"/>
            <a:ext cx="276860" cy="2768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965960"/>
            <a:ext cx="276860" cy="2768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339578"/>
            <a:ext cx="276860" cy="2768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339578"/>
            <a:ext cx="276860" cy="2768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339578"/>
            <a:ext cx="276860" cy="2768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2704052"/>
            <a:ext cx="276860" cy="2768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2704052"/>
            <a:ext cx="276860" cy="2768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704052"/>
            <a:ext cx="276860" cy="2768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3079004"/>
            <a:ext cx="276860" cy="2768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3452622"/>
            <a:ext cx="276860" cy="2768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3817096"/>
            <a:ext cx="276860" cy="27686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184158"/>
            <a:ext cx="276860" cy="2768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557776"/>
            <a:ext cx="276860" cy="27686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0" y="4922250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376" y="3068320"/>
            <a:ext cx="298228" cy="2982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3452622"/>
            <a:ext cx="276860" cy="2768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156" y="4184158"/>
            <a:ext cx="276860" cy="2768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4557776"/>
            <a:ext cx="276860" cy="2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10.2.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รายงาน</a:t>
            </a:r>
            <a:r>
              <a:rPr lang="en-US" sz="2000" dirty="0"/>
              <a:t> (Physical, Invoice and Payment Information)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01" y="745107"/>
            <a:ext cx="5687028" cy="5398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478833" y="1017917"/>
            <a:ext cx="1538567" cy="670219"/>
          </a:xfrm>
          <a:prstGeom prst="wedgeRoundRectCallout">
            <a:avLst>
              <a:gd name="adj1" fmla="val -58977"/>
              <a:gd name="adj2" fmla="val 14032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2705345" y="5889645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193143" y="5794116"/>
            <a:ext cx="1811506" cy="639901"/>
          </a:xfrm>
          <a:prstGeom prst="wedgeRoundRectCallout">
            <a:avLst>
              <a:gd name="adj1" fmla="val -62707"/>
              <a:gd name="adj2" fmla="val -3364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400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10.3.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รายงาน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th-TH" sz="2000" dirty="0"/>
              <a:t>รายงาน </a:t>
            </a:r>
            <a:r>
              <a:rPr lang="en-US" sz="2000" dirty="0"/>
              <a:t>SLA </a:t>
            </a:r>
            <a:r>
              <a:rPr lang="th-TH" sz="2000" dirty="0"/>
              <a:t>รายบุคคล</a:t>
            </a:r>
            <a:r>
              <a:rPr lang="en-US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09" y="1162047"/>
            <a:ext cx="6637595" cy="48924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689425" y="758811"/>
            <a:ext cx="1538567" cy="670219"/>
          </a:xfrm>
          <a:prstGeom prst="wedgeRoundRectCallout">
            <a:avLst>
              <a:gd name="adj1" fmla="val -50567"/>
              <a:gd name="adj2" fmla="val 11715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085779" y="3406174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443309" y="3406174"/>
            <a:ext cx="1246115" cy="533605"/>
          </a:xfrm>
          <a:prstGeom prst="wedgeRoundRectCallout">
            <a:avLst>
              <a:gd name="adj1" fmla="val 21347"/>
              <a:gd name="adj2" fmla="val 8394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ระบบแสดงข้อมูลตามที่ค้นหา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086602" y="3028723"/>
            <a:ext cx="1514202" cy="639901"/>
          </a:xfrm>
          <a:prstGeom prst="wedgeRoundRectCallout">
            <a:avLst>
              <a:gd name="adj1" fmla="val -16039"/>
              <a:gd name="adj2" fmla="val 7016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</a:t>
            </a:r>
            <a:r>
              <a:rPr lang="en-US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Export Excel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811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10.4.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รายงาน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th-TH" sz="2000" dirty="0" smtClean="0"/>
              <a:t>เอกสารส่งออกรายหน่วยงาน</a:t>
            </a:r>
            <a:r>
              <a:rPr lang="en-US" sz="2000" dirty="0" smtClean="0"/>
              <a:t>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82" y="1094099"/>
            <a:ext cx="6629975" cy="5128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696369" y="668687"/>
            <a:ext cx="1538567" cy="670219"/>
          </a:xfrm>
          <a:prstGeom prst="wedgeRoundRectCallout">
            <a:avLst>
              <a:gd name="adj1" fmla="val -50567"/>
              <a:gd name="adj2" fmla="val 11715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180670" y="3242280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5562391" y="3350764"/>
            <a:ext cx="1246115" cy="533605"/>
          </a:xfrm>
          <a:prstGeom prst="wedgeRoundRectCallout">
            <a:avLst>
              <a:gd name="adj1" fmla="val 21347"/>
              <a:gd name="adj2" fmla="val 8394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ระบบแสดงข้อมูลตามที่ค้นหา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090777" y="2978516"/>
            <a:ext cx="1514202" cy="639901"/>
          </a:xfrm>
          <a:prstGeom prst="wedgeRoundRectCallout">
            <a:avLst>
              <a:gd name="adj1" fmla="val -16039"/>
              <a:gd name="adj2" fmla="val 7016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</a:t>
            </a:r>
            <a:r>
              <a:rPr lang="en-US" sz="16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Export Excel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124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/>
              <a:t>10.5. </a:t>
            </a:r>
            <a:r>
              <a:rPr lang="th-TH" sz="2000" dirty="0"/>
              <a:t>เมนู </a:t>
            </a:r>
            <a:r>
              <a:rPr lang="th-TH" sz="2000" dirty="0" smtClean="0"/>
              <a:t>:</a:t>
            </a:r>
            <a:r>
              <a:rPr lang="th-TH" sz="2000" dirty="0"/>
              <a:t> </a:t>
            </a:r>
            <a:r>
              <a:rPr lang="th-TH" sz="2000" dirty="0" smtClean="0"/>
              <a:t>รายงาน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th-TH" sz="2000" dirty="0" smtClean="0"/>
              <a:t>ติดตามสถานะ </a:t>
            </a:r>
            <a:r>
              <a:rPr lang="en-US" sz="2000" dirty="0" smtClean="0"/>
              <a:t>Memo)</a:t>
            </a:r>
            <a:endParaRPr lang="th-TH" sz="2000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4" y="594917"/>
            <a:ext cx="1005695" cy="5698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29" y="662844"/>
            <a:ext cx="6599492" cy="5563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6938954" y="1372989"/>
            <a:ext cx="1264767" cy="670219"/>
          </a:xfrm>
          <a:prstGeom prst="wedgeRoundRectCallout">
            <a:avLst>
              <a:gd name="adj1" fmla="val -50567"/>
              <a:gd name="adj2" fmla="val 11715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เลือกข้อมูลที่ต้องการ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340293" y="5520771"/>
            <a:ext cx="1216922" cy="404209"/>
          </a:xfrm>
          <a:prstGeom prst="wedgeRoundRectCallout">
            <a:avLst>
              <a:gd name="adj1" fmla="val 70968"/>
              <a:gd name="adj2" fmla="val -5050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634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7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69888"/>
            <a:ext cx="8340725" cy="360040"/>
          </a:xfrm>
        </p:spPr>
        <p:txBody>
          <a:bodyPr/>
          <a:lstStyle/>
          <a:p>
            <a:r>
              <a:rPr lang="en-US" dirty="0" smtClean="0"/>
              <a:t>Authorization Matrix</a:t>
            </a:r>
            <a:endParaRPr lang="th-TH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203176"/>
              </p:ext>
            </p:extLst>
          </p:nvPr>
        </p:nvGraphicFramePr>
        <p:xfrm>
          <a:off x="128015" y="1397000"/>
          <a:ext cx="8902196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Messenger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1.</a:t>
                      </a:r>
                      <a:r>
                        <a:rPr lang="en-US" sz="1400" baseline="0" dirty="0" smtClean="0">
                          <a:latin typeface="+mn-lt"/>
                        </a:rPr>
                        <a:t> Login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ลงทะเบียนเอกสารทั่วไป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รับเข้าเอกสาร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4.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5. </a:t>
                      </a:r>
                      <a:r>
                        <a:rPr lang="th-TH" sz="1400" dirty="0" smtClean="0">
                          <a:latin typeface="+mn-lt"/>
                        </a:rPr>
                        <a:t>ประวัติเอกสาร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21347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819656"/>
            <a:ext cx="276860" cy="2768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193274"/>
            <a:ext cx="276860" cy="2768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557748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937206"/>
            <a:ext cx="276860" cy="276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3301680"/>
            <a:ext cx="276860" cy="27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</a:t>
            </a:r>
            <a:r>
              <a:rPr lang="en-US" sz="2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Training : </a:t>
            </a:r>
            <a:r>
              <a:rPr lang="en-US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</a:t>
            </a:r>
            <a:r>
              <a:rPr lang="en-US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login.aspx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104" t="8558" r="31550" b="15182"/>
          <a:stretch/>
        </p:blipFill>
        <p:spPr>
          <a:xfrm>
            <a:off x="758208" y="1821253"/>
            <a:ext cx="7668883" cy="4579547"/>
          </a:xfrm>
          <a:prstGeom prst="rect">
            <a:avLst/>
          </a:prstGeom>
        </p:spPr>
      </p:pic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1472184" y="3375037"/>
            <a:ext cx="2834474" cy="817738"/>
          </a:xfrm>
          <a:prstGeom prst="wedgeRoundRectCallout">
            <a:avLst>
              <a:gd name="adj1" fmla="val 69920"/>
              <a:gd name="adj2" fmla="val 2996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เป็นพนักงาน </a:t>
            </a:r>
            <a:r>
              <a:rPr lang="en-US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 </a:t>
            </a:r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ให้คลิกเลือก </a:t>
            </a:r>
            <a:r>
              <a:rPr lang="en-US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Contract</a:t>
            </a:r>
            <a:endParaRPr lang="en-US" sz="2000" dirty="0">
              <a:solidFill>
                <a:schemeClr val="tx2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422288" y="4521236"/>
            <a:ext cx="4243513" cy="1463040"/>
          </a:xfrm>
          <a:prstGeom prst="wedgeRoundRectCallout">
            <a:avLst>
              <a:gd name="adj1" fmla="val 54857"/>
              <a:gd name="adj2" fmla="val -6699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192088" indent="-192088">
              <a:buFont typeface="Arial" panose="020B0604020202020204" pitchFamily="34" charset="0"/>
              <a:buChar char="•"/>
            </a:pP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เป็นพนักงานบริษัท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PTTES, PTTGM, 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BSA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sz="2000" dirty="0" err="1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PTTTank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ให้คลิกเลือก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Employee</a:t>
            </a:r>
          </a:p>
          <a:p>
            <a:pPr marL="192088" indent="-192088">
              <a:buFont typeface="Arial" panose="020B0604020202020204" pitchFamily="34" charset="0"/>
              <a:buChar char="•"/>
            </a:pP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เป็นพนักงาน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ของทุกบริษัท </a:t>
            </a:r>
            <a:r>
              <a:rPr lang="th-TH" sz="2000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ใช้งานผ่าน </a:t>
            </a:r>
            <a:r>
              <a:rPr lang="en-US" sz="2000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Mobile </a:t>
            </a:r>
            <a:r>
              <a:rPr lang="th-TH" sz="2000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sz="2000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Tablet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ให้คลิกเลือก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Employee</a:t>
            </a:r>
            <a:endParaRPr lang="th-TH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endParaRPr lang="en-US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1. </a:t>
            </a:r>
            <a:r>
              <a:rPr lang="en-US" sz="2000" dirty="0" smtClean="0"/>
              <a:t>Login</a:t>
            </a:r>
            <a:endParaRPr lang="th-TH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502920" y="1078111"/>
            <a:ext cx="7114032" cy="103577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**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ผู้ใช้งาน เป็นพนักงาน</a:t>
            </a:r>
            <a:r>
              <a:rPr lang="th-TH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บริษัท </a:t>
            </a:r>
            <a:r>
              <a:rPr lang="en-US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PTTPLC, PTTOR, LNG, </a:t>
            </a:r>
            <a:r>
              <a:rPr lang="en-US" sz="2000" b="1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ENGO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และ</a:t>
            </a:r>
            <a:r>
              <a:rPr lang="th-TH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ใช้งานผ่าน </a:t>
            </a:r>
            <a:r>
              <a:rPr lang="en-US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PC </a:t>
            </a:r>
            <a:r>
              <a:rPr lang="th-TH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sz="2000" b="1" u="sng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Notebook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สามารถคลิก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URL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ด้านล่าง เพื่อเข้าใช้งานระบบได้เลย </a:t>
            </a:r>
            <a:r>
              <a:rPr lang="en-US" sz="20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(Single Sign On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r>
              <a:rPr lang="en-US" sz="20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</a:t>
            </a:r>
            <a:endParaRPr lang="en-US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endParaRPr lang="th-TH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231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1. </a:t>
            </a:r>
            <a:r>
              <a:rPr lang="en-US" sz="2000" dirty="0" smtClean="0"/>
              <a:t>Login</a:t>
            </a:r>
            <a:endParaRPr lang="th-TH" sz="2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744935"/>
              </p:ext>
            </p:extLst>
          </p:nvPr>
        </p:nvGraphicFramePr>
        <p:xfrm>
          <a:off x="1164386" y="1457320"/>
          <a:ext cx="6785658" cy="4235423"/>
        </p:xfrm>
        <a:graphic>
          <a:graphicData uri="http://schemas.openxmlformats.org/drawingml/2006/table">
            <a:tbl>
              <a:tblPr/>
              <a:tblGrid>
                <a:gridCol w="1799951">
                  <a:extLst>
                    <a:ext uri="{9D8B030D-6E8A-4147-A177-3AD203B41FA5}">
                      <a16:colId xmlns:a16="http://schemas.microsoft.com/office/drawing/2014/main" val="4003900590"/>
                    </a:ext>
                  </a:extLst>
                </a:gridCol>
                <a:gridCol w="302647">
                  <a:extLst>
                    <a:ext uri="{9D8B030D-6E8A-4147-A177-3AD203B41FA5}">
                      <a16:colId xmlns:a16="http://schemas.microsoft.com/office/drawing/2014/main" val="2279760957"/>
                    </a:ext>
                  </a:extLst>
                </a:gridCol>
                <a:gridCol w="2277814">
                  <a:extLst>
                    <a:ext uri="{9D8B030D-6E8A-4147-A177-3AD203B41FA5}">
                      <a16:colId xmlns:a16="http://schemas.microsoft.com/office/drawing/2014/main" val="1579495531"/>
                    </a:ext>
                  </a:extLst>
                </a:gridCol>
                <a:gridCol w="334505">
                  <a:extLst>
                    <a:ext uri="{9D8B030D-6E8A-4147-A177-3AD203B41FA5}">
                      <a16:colId xmlns:a16="http://schemas.microsoft.com/office/drawing/2014/main" val="3792966673"/>
                    </a:ext>
                  </a:extLst>
                </a:gridCol>
                <a:gridCol w="2070741">
                  <a:extLst>
                    <a:ext uri="{9D8B030D-6E8A-4147-A177-3AD203B41FA5}">
                      <a16:colId xmlns:a16="http://schemas.microsoft.com/office/drawing/2014/main" val="3028851040"/>
                    </a:ext>
                  </a:extLst>
                </a:gridCol>
              </a:tblGrid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หส. สบท.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จส.วศธ. 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PTTOR)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PTTOR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32082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000001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000000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000000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970073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420106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607880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สส.ตกก.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scanning center </a:t>
                      </a:r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ผ.อส.บนญ.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LNG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25236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000002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Scanning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000008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973025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22636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501868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จห.บกก.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Messenger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Messenger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32737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00009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0921856050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0830160141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506227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Day22121994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550217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571742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นน.บนญ.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นดท. 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Front office)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Messenger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72271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000003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 : 000005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User: 0875643086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784171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 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Password: Test1234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893340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904262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Scanning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325943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User: zrayong001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374623"/>
                  </a:ext>
                </a:extLst>
              </a:tr>
              <a:tr h="220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Password: P@ssw0rd</a:t>
                      </a: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9557" marR="9557" marT="95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035513"/>
                  </a:ext>
                </a:extLst>
              </a:tr>
            </a:tbl>
          </a:graphicData>
        </a:graphic>
      </p:graphicFrame>
      <p:sp>
        <p:nvSpPr>
          <p:cNvPr id="14" name="ตัวแทนข้อความ 4"/>
          <p:cNvSpPr>
            <a:spLocks noGrp="1"/>
          </p:cNvSpPr>
          <p:nvPr>
            <p:ph type="body" sz="quarter" idx="17"/>
          </p:nvPr>
        </p:nvSpPr>
        <p:spPr>
          <a:xfrm>
            <a:off x="422288" y="620688"/>
            <a:ext cx="8340725" cy="360040"/>
          </a:xfrm>
        </p:spPr>
        <p:txBody>
          <a:bodyPr/>
          <a:lstStyle/>
          <a:p>
            <a:r>
              <a:rPr lang="en-US" sz="2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Testing User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97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Training : </a:t>
            </a:r>
            <a:r>
              <a:rPr lang="en-US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https://pttgwebtest3.pttgrp.com/PTT-Pre-Registration_qas/login.aspx</a:t>
            </a:r>
            <a: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dirty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25" name="กล่องข้อความ 36"/>
          <p:cNvSpPr txBox="1"/>
          <p:nvPr/>
        </p:nvSpPr>
        <p:spPr>
          <a:xfrm>
            <a:off x="1522470" y="1462515"/>
            <a:ext cx="248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ผู้ดูแลระบบที่เป็น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Contract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6" name="กล่องข้อความ 37"/>
          <p:cNvSpPr txBox="1"/>
          <p:nvPr/>
        </p:nvSpPr>
        <p:spPr>
          <a:xfrm>
            <a:off x="4810349" y="1462515"/>
            <a:ext cx="2601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ผู้ดูแลระบบที่เป็น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Employee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974" y="2012434"/>
            <a:ext cx="2715987" cy="3875535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7722395" y="3235728"/>
            <a:ext cx="1027174" cy="531989"/>
          </a:xfrm>
          <a:prstGeom prst="wedgeRoundRectCallout">
            <a:avLst>
              <a:gd name="adj1" fmla="val -86101"/>
              <a:gd name="adj2" fmla="val 2826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เลือกกลุ่มผู้ใช้งาน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7765734" y="3887782"/>
            <a:ext cx="1003139" cy="531805"/>
          </a:xfrm>
          <a:prstGeom prst="wedgeRoundRectCallout">
            <a:avLst>
              <a:gd name="adj1" fmla="val -92194"/>
              <a:gd name="adj2" fmla="val 1781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กรอกรหัสพนักงาน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7685408" y="4569375"/>
            <a:ext cx="896862" cy="531805"/>
          </a:xfrm>
          <a:prstGeom prst="wedgeRoundRectCallout">
            <a:avLst>
              <a:gd name="adj1" fmla="val -87987"/>
              <a:gd name="adj2" fmla="val 24300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sp>
        <p:nvSpPr>
          <p:cNvPr id="34" name="Rounded Rectangular Callout 13">
            <a:extLst>
              <a:ext uri="{FF2B5EF4-FFF2-40B4-BE49-F238E27FC236}">
                <a16:creationId xmlns:a16="http://schemas.microsoft.com/office/drawing/2014/main" id="{DAAC8F04-E7CB-4387-83C5-1C75BA17FD51}"/>
              </a:ext>
            </a:extLst>
          </p:cNvPr>
          <p:cNvSpPr/>
          <p:nvPr/>
        </p:nvSpPr>
        <p:spPr>
          <a:xfrm>
            <a:off x="7662487" y="5311203"/>
            <a:ext cx="1209632" cy="556075"/>
          </a:xfrm>
          <a:prstGeom prst="wedgeRoundRectCallout">
            <a:avLst>
              <a:gd name="adj1" fmla="val -78131"/>
              <a:gd name="adj2" fmla="val -2991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endParaRPr lang="th-TH" sz="1600" dirty="0" smtClean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ลงชื่อเช้าใช้งาน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58" y="2013099"/>
            <a:ext cx="2728136" cy="385702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Rounded Rectangular Callout 13">
            <a:extLst>
              <a:ext uri="{FF2B5EF4-FFF2-40B4-BE49-F238E27FC236}">
                <a16:creationId xmlns:a16="http://schemas.microsoft.com/office/drawing/2014/main" id="{DAAC8F04-E7CB-4387-83C5-1C75BA17FD51}"/>
              </a:ext>
            </a:extLst>
          </p:cNvPr>
          <p:cNvSpPr/>
          <p:nvPr/>
        </p:nvSpPr>
        <p:spPr>
          <a:xfrm>
            <a:off x="277940" y="5450482"/>
            <a:ext cx="1209632" cy="556075"/>
          </a:xfrm>
          <a:prstGeom prst="wedgeRoundRectCallout">
            <a:avLst>
              <a:gd name="adj1" fmla="val 70202"/>
              <a:gd name="adj2" fmla="val -4543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endParaRPr lang="th-TH" sz="1600" dirty="0" smtClean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ลงชื่อเช้าใช้งาน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6" name="Rounded Rectangular Callout 13">
            <a:extLst>
              <a:ext uri="{FF2B5EF4-FFF2-40B4-BE49-F238E27FC236}">
                <a16:creationId xmlns:a16="http://schemas.microsoft.com/office/drawing/2014/main" id="{44F01996-65EC-4404-9405-DF571F311FC7}"/>
              </a:ext>
            </a:extLst>
          </p:cNvPr>
          <p:cNvSpPr/>
          <p:nvPr/>
        </p:nvSpPr>
        <p:spPr>
          <a:xfrm>
            <a:off x="369169" y="3106340"/>
            <a:ext cx="1027174" cy="531989"/>
          </a:xfrm>
          <a:prstGeom prst="wedgeRoundRectCallout">
            <a:avLst>
              <a:gd name="adj1" fmla="val 74305"/>
              <a:gd name="adj2" fmla="val 379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เลือกกลุ่มผู้ใช้งาน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381186" y="3876424"/>
            <a:ext cx="1003139" cy="531805"/>
          </a:xfrm>
          <a:prstGeom prst="wedgeRoundRectCallout">
            <a:avLst>
              <a:gd name="adj1" fmla="val 72914"/>
              <a:gd name="adj2" fmla="val 1456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กรอกรหัสพนักงาน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8" name="Rounded Rectangular Callout 13">
            <a:extLst>
              <a:ext uri="{FF2B5EF4-FFF2-40B4-BE49-F238E27FC236}">
                <a16:creationId xmlns:a16="http://schemas.microsoft.com/office/drawing/2014/main" id="{51AD024A-AD1A-4DD0-8AF2-BC5B0E0E6160}"/>
              </a:ext>
            </a:extLst>
          </p:cNvPr>
          <p:cNvSpPr/>
          <p:nvPr/>
        </p:nvSpPr>
        <p:spPr>
          <a:xfrm>
            <a:off x="444319" y="4665818"/>
            <a:ext cx="896862" cy="531805"/>
          </a:xfrm>
          <a:prstGeom prst="wedgeRoundRectCallout">
            <a:avLst>
              <a:gd name="adj1" fmla="val 80336"/>
              <a:gd name="adj2" fmla="val 807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20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2501047" y="818226"/>
            <a:ext cx="4656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กรณีเข้าใช้งานระบบไม่สำเร็จ มี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4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กรณี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ดังนี้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ยังไม่มีข้อมูลในระบบ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รหัสพนักงาน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ผิด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ผิด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อยู่ในสถานะ ไม่ใช้งาน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85" y="2581870"/>
            <a:ext cx="2644369" cy="376460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528" y="2581870"/>
            <a:ext cx="2619189" cy="37646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1. Login (</a:t>
            </a:r>
            <a:r>
              <a:rPr lang="th-TH" sz="2000" dirty="0"/>
              <a:t>ไม่สำเร็จ)</a:t>
            </a:r>
          </a:p>
        </p:txBody>
      </p:sp>
    </p:spTree>
    <p:extLst>
      <p:ext uri="{BB962C8B-B14F-4D97-AF65-F5344CB8AC3E}">
        <p14:creationId xmlns:p14="http://schemas.microsoft.com/office/powerpoint/2010/main" val="16389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60E38C7F492B4C81A38613E06A9ECF" ma:contentTypeVersion="5" ma:contentTypeDescription="Create a new document." ma:contentTypeScope="" ma:versionID="8cdccfbe84cdebb0e6979f2cbbdb5452">
  <xsd:schema xmlns:xsd="http://www.w3.org/2001/XMLSchema" xmlns:xs="http://www.w3.org/2001/XMLSchema" xmlns:p="http://schemas.microsoft.com/office/2006/metadata/properties" xmlns:ns2="fc673c09-0430-4252-9e9a-234d437bd02c" targetNamespace="http://schemas.microsoft.com/office/2006/metadata/properties" ma:root="true" ma:fieldsID="8082d9dfc20cb574f843b1d8b4dd159a" ns2:_="">
    <xsd:import namespace="fc673c09-0430-4252-9e9a-234d437bd02c"/>
    <xsd:element name="properties">
      <xsd:complexType>
        <xsd:sequence>
          <xsd:element name="documentManagement">
            <xsd:complexType>
              <xsd:all>
                <xsd:element ref="ns2:Phase" minOccurs="0"/>
                <xsd:element ref="ns2:Effective_x0020_Date" minOccurs="0"/>
                <xsd:element ref="ns2:View" minOccurs="0"/>
                <xsd:element ref="ns2:Number" minOccurs="0"/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73c09-0430-4252-9e9a-234d437bd02c" elementFormDefault="qualified">
    <xsd:import namespace="http://schemas.microsoft.com/office/2006/documentManagement/types"/>
    <xsd:import namespace="http://schemas.microsoft.com/office/infopath/2007/PartnerControls"/>
    <xsd:element name="Phase" ma:index="8" nillable="true" ma:displayName="Phase" ma:internalName="Phase">
      <xsd:simpleType>
        <xsd:restriction base="dms:Text">
          <xsd:maxLength value="255"/>
        </xsd:restriction>
      </xsd:simpleType>
    </xsd:element>
    <xsd:element name="Effective_x0020_Date" ma:index="9" nillable="true" ma:displayName="Effective Date" ma:format="DateOnly" ma:internalName="Effective_x0020_Date">
      <xsd:simpleType>
        <xsd:restriction base="dms:DateTime"/>
      </xsd:simpleType>
    </xsd:element>
    <xsd:element name="View" ma:index="10" nillable="true" ma:displayName="View" ma:default="Project Management" ma:format="Dropdown" ma:internalName="View">
      <xsd:simpleType>
        <xsd:restriction base="dms:Choice">
          <xsd:enumeration value="Project Management"/>
          <xsd:enumeration value="SAP Product Development Template"/>
          <xsd:enumeration value="Non SAP Product Development Template"/>
          <xsd:enumeration value="Infrastructure Product Development Template"/>
          <xsd:enumeration value="SAP Product Development Sample"/>
          <xsd:enumeration value="Non SAP Product Development Sample"/>
          <xsd:enumeration value="Infrastructure Product Development Sample"/>
          <xsd:enumeration value="Reference"/>
        </xsd:restriction>
      </xsd:simpleType>
    </xsd:element>
    <xsd:element name="Number" ma:index="11" nillable="true" ma:displayName="Number" ma:internalName="Number">
      <xsd:simpleType>
        <xsd:restriction base="dms:Text">
          <xsd:maxLength value="255"/>
        </xsd:restriction>
      </xsd:simpleType>
    </xsd:element>
    <xsd:element name="Description0" ma:index="12" nillable="true" ma:displayName="Description" ma:internalName="Description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hase xmlns="fc673c09-0430-4252-9e9a-234d437bd02c">Project Mornitoring and Control</Phase>
    <Effective_x0020_Date xmlns="fc673c09-0430-4252-9e9a-234d437bd02c">2018-07-23T17:00:00+00:00</Effective_x0020_Date>
    <Number xmlns="fc673c09-0430-4252-9e9a-234d437bd02c" xsi:nil="true"/>
    <Description0 xmlns="fc673c09-0430-4252-9e9a-234d437bd02c">Project Progress Report</Description0>
    <View xmlns="fc673c09-0430-4252-9e9a-234d437bd02c">Project Management</View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FEA06A-56B1-4517-95FD-AD6A1CDB1E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73c09-0430-4252-9e9a-234d437bd0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5BE8D-C122-416F-AC77-870AD89687F8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fc673c09-0430-4252-9e9a-234d437bd02c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6766</TotalTime>
  <Words>1880</Words>
  <Application>Microsoft Office PowerPoint</Application>
  <PresentationFormat>On-screen Show (4:3)</PresentationFormat>
  <Paragraphs>394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Cordia New</vt:lpstr>
      <vt:lpstr>Keep Calm Med</vt:lpstr>
      <vt:lpstr>Tahoma</vt:lpstr>
      <vt:lpstr>Wingdings</vt:lpstr>
      <vt:lpstr>PTT Digital Template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Jarunan Pantunoy</dc:creator>
  <cp:lastModifiedBy>Teeradej Dumrongtrakulcharoen</cp:lastModifiedBy>
  <cp:revision>562</cp:revision>
  <dcterms:modified xsi:type="dcterms:W3CDTF">2019-11-22T08:11:49Z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0x0101002F60E38C7F492B4C81A38613E06A9ECF</vt:lpwstr>
  </property>
  <property fmtid="{D5CDD505-2E9C-101B-9397-08002B2CF9AE}" pid="3" name="TemplateUrl">
    <vt:lpwstr/>
  </property>
</Properties>
</file>